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4">
  <p:sldMasterIdLst>
    <p:sldMasterId id="2147483648" r:id="rId1"/>
  </p:sldMasterIdLst>
  <p:sldIdLst>
    <p:sldId id="256" r:id="rId2"/>
    <p:sldId id="257" r:id="rId3"/>
    <p:sldId id="258" r:id="rId4"/>
    <p:sldId id="272" r:id="rId5"/>
    <p:sldId id="259" r:id="rId6"/>
    <p:sldId id="261" r:id="rId7"/>
    <p:sldId id="260" r:id="rId8"/>
    <p:sldId id="278" r:id="rId9"/>
    <p:sldId id="279" r:id="rId10"/>
    <p:sldId id="280" r:id="rId11"/>
    <p:sldId id="281" r:id="rId12"/>
    <p:sldId id="277" r:id="rId13"/>
    <p:sldId id="262" r:id="rId14"/>
    <p:sldId id="263" r:id="rId15"/>
    <p:sldId id="274" r:id="rId16"/>
    <p:sldId id="282" r:id="rId17"/>
    <p:sldId id="269" r:id="rId18"/>
    <p:sldId id="264" r:id="rId19"/>
    <p:sldId id="265" r:id="rId20"/>
    <p:sldId id="273" r:id="rId21"/>
    <p:sldId id="275" r:id="rId22"/>
    <p:sldId id="266" r:id="rId23"/>
    <p:sldId id="267" r:id="rId24"/>
    <p:sldId id="268" r:id="rId25"/>
    <p:sldId id="292" r:id="rId26"/>
    <p:sldId id="271" r:id="rId27"/>
    <p:sldId id="270" r:id="rId28"/>
    <p:sldId id="283" r:id="rId29"/>
    <p:sldId id="284" r:id="rId30"/>
    <p:sldId id="285" r:id="rId31"/>
    <p:sldId id="286" r:id="rId32"/>
    <p:sldId id="287" r:id="rId33"/>
    <p:sldId id="288" r:id="rId34"/>
    <p:sldId id="289" r:id="rId35"/>
    <p:sldId id="290" r:id="rId36"/>
    <p:sldId id="299" r:id="rId37"/>
    <p:sldId id="291" r:id="rId38"/>
    <p:sldId id="293" r:id="rId39"/>
    <p:sldId id="296" r:id="rId40"/>
    <p:sldId id="294" r:id="rId41"/>
    <p:sldId id="297" r:id="rId42"/>
    <p:sldId id="295" r:id="rId43"/>
    <p:sldId id="298"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1" d="100"/>
          <a:sy n="91" d="100"/>
        </p:scale>
        <p:origin x="218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75AA06E-0AED-401C-9C2D-65E8CD83DF96}" type="datetimeFigureOut">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7BEF27-0190-4F57-85C2-932A4DDC0190}" type="slidenum">
              <a:rPr lang="en-US" smtClean="0"/>
              <a:t>‹#›</a:t>
            </a:fld>
            <a:endParaRPr lang="en-US"/>
          </a:p>
        </p:txBody>
      </p:sp>
    </p:spTree>
    <p:extLst>
      <p:ext uri="{BB962C8B-B14F-4D97-AF65-F5344CB8AC3E}">
        <p14:creationId xmlns:p14="http://schemas.microsoft.com/office/powerpoint/2010/main" val="4212108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5AA06E-0AED-401C-9C2D-65E8CD83DF96}" type="datetimeFigureOut">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7BEF27-0190-4F57-85C2-932A4DDC0190}" type="slidenum">
              <a:rPr lang="en-US" smtClean="0"/>
              <a:t>‹#›</a:t>
            </a:fld>
            <a:endParaRPr lang="en-US"/>
          </a:p>
        </p:txBody>
      </p:sp>
    </p:spTree>
    <p:extLst>
      <p:ext uri="{BB962C8B-B14F-4D97-AF65-F5344CB8AC3E}">
        <p14:creationId xmlns:p14="http://schemas.microsoft.com/office/powerpoint/2010/main" val="3625509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5AA06E-0AED-401C-9C2D-65E8CD83DF96}" type="datetimeFigureOut">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7BEF27-0190-4F57-85C2-932A4DDC0190}" type="slidenum">
              <a:rPr lang="en-US" smtClean="0"/>
              <a:t>‹#›</a:t>
            </a:fld>
            <a:endParaRPr lang="en-US"/>
          </a:p>
        </p:txBody>
      </p:sp>
    </p:spTree>
    <p:extLst>
      <p:ext uri="{BB962C8B-B14F-4D97-AF65-F5344CB8AC3E}">
        <p14:creationId xmlns:p14="http://schemas.microsoft.com/office/powerpoint/2010/main" val="2725269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5AA06E-0AED-401C-9C2D-65E8CD83DF96}" type="datetimeFigureOut">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7BEF27-0190-4F57-85C2-932A4DDC0190}" type="slidenum">
              <a:rPr lang="en-US" smtClean="0"/>
              <a:t>‹#›</a:t>
            </a:fld>
            <a:endParaRPr lang="en-US"/>
          </a:p>
        </p:txBody>
      </p:sp>
    </p:spTree>
    <p:extLst>
      <p:ext uri="{BB962C8B-B14F-4D97-AF65-F5344CB8AC3E}">
        <p14:creationId xmlns:p14="http://schemas.microsoft.com/office/powerpoint/2010/main" val="244075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5AA06E-0AED-401C-9C2D-65E8CD83DF96}" type="datetimeFigureOut">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7BEF27-0190-4F57-85C2-932A4DDC0190}" type="slidenum">
              <a:rPr lang="en-US" smtClean="0"/>
              <a:t>‹#›</a:t>
            </a:fld>
            <a:endParaRPr lang="en-US"/>
          </a:p>
        </p:txBody>
      </p:sp>
    </p:spTree>
    <p:extLst>
      <p:ext uri="{BB962C8B-B14F-4D97-AF65-F5344CB8AC3E}">
        <p14:creationId xmlns:p14="http://schemas.microsoft.com/office/powerpoint/2010/main" val="2297548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5AA06E-0AED-401C-9C2D-65E8CD83DF96}" type="datetimeFigureOut">
              <a:rPr lang="en-US" smtClean="0"/>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7BEF27-0190-4F57-85C2-932A4DDC0190}" type="slidenum">
              <a:rPr lang="en-US" smtClean="0"/>
              <a:t>‹#›</a:t>
            </a:fld>
            <a:endParaRPr lang="en-US"/>
          </a:p>
        </p:txBody>
      </p:sp>
    </p:spTree>
    <p:extLst>
      <p:ext uri="{BB962C8B-B14F-4D97-AF65-F5344CB8AC3E}">
        <p14:creationId xmlns:p14="http://schemas.microsoft.com/office/powerpoint/2010/main" val="1139614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5AA06E-0AED-401C-9C2D-65E8CD83DF96}" type="datetimeFigureOut">
              <a:rPr lang="en-US" smtClean="0"/>
              <a:t>1/11/2026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7BEF27-0190-4F57-85C2-932A4DDC0190}" type="slidenum">
              <a:rPr lang="en-US" smtClean="0"/>
              <a:t>‹#›</a:t>
            </a:fld>
            <a:endParaRPr lang="en-US"/>
          </a:p>
        </p:txBody>
      </p:sp>
    </p:spTree>
    <p:extLst>
      <p:ext uri="{BB962C8B-B14F-4D97-AF65-F5344CB8AC3E}">
        <p14:creationId xmlns:p14="http://schemas.microsoft.com/office/powerpoint/2010/main" val="881303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5AA06E-0AED-401C-9C2D-65E8CD83DF96}" type="datetimeFigureOut">
              <a:rPr lang="en-US" smtClean="0"/>
              <a:t>1/11/2026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7BEF27-0190-4F57-85C2-932A4DDC0190}" type="slidenum">
              <a:rPr lang="en-US" smtClean="0"/>
              <a:t>‹#›</a:t>
            </a:fld>
            <a:endParaRPr lang="en-US"/>
          </a:p>
        </p:txBody>
      </p:sp>
    </p:spTree>
    <p:extLst>
      <p:ext uri="{BB962C8B-B14F-4D97-AF65-F5344CB8AC3E}">
        <p14:creationId xmlns:p14="http://schemas.microsoft.com/office/powerpoint/2010/main" val="2246569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5AA06E-0AED-401C-9C2D-65E8CD83DF96}" type="datetimeFigureOut">
              <a:rPr lang="en-US" smtClean="0"/>
              <a:t>1/11/2026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7BEF27-0190-4F57-85C2-932A4DDC0190}" type="slidenum">
              <a:rPr lang="en-US" smtClean="0"/>
              <a:t>‹#›</a:t>
            </a:fld>
            <a:endParaRPr lang="en-US"/>
          </a:p>
        </p:txBody>
      </p:sp>
    </p:spTree>
    <p:extLst>
      <p:ext uri="{BB962C8B-B14F-4D97-AF65-F5344CB8AC3E}">
        <p14:creationId xmlns:p14="http://schemas.microsoft.com/office/powerpoint/2010/main" val="54816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5AA06E-0AED-401C-9C2D-65E8CD83DF96}" type="datetimeFigureOut">
              <a:rPr lang="en-US" smtClean="0"/>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7BEF27-0190-4F57-85C2-932A4DDC0190}" type="slidenum">
              <a:rPr lang="en-US" smtClean="0"/>
              <a:t>‹#›</a:t>
            </a:fld>
            <a:endParaRPr lang="en-US"/>
          </a:p>
        </p:txBody>
      </p:sp>
    </p:spTree>
    <p:extLst>
      <p:ext uri="{BB962C8B-B14F-4D97-AF65-F5344CB8AC3E}">
        <p14:creationId xmlns:p14="http://schemas.microsoft.com/office/powerpoint/2010/main" val="3440299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5AA06E-0AED-401C-9C2D-65E8CD83DF96}" type="datetimeFigureOut">
              <a:rPr lang="en-US" smtClean="0"/>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7BEF27-0190-4F57-85C2-932A4DDC0190}" type="slidenum">
              <a:rPr lang="en-US" smtClean="0"/>
              <a:t>‹#›</a:t>
            </a:fld>
            <a:endParaRPr lang="en-US"/>
          </a:p>
        </p:txBody>
      </p:sp>
    </p:spTree>
    <p:extLst>
      <p:ext uri="{BB962C8B-B14F-4D97-AF65-F5344CB8AC3E}">
        <p14:creationId xmlns:p14="http://schemas.microsoft.com/office/powerpoint/2010/main" val="3166630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5AA06E-0AED-401C-9C2D-65E8CD83DF96}" type="datetimeFigureOut">
              <a:rPr lang="en-US" smtClean="0"/>
              <a:t>1/11/2026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7BEF27-0190-4F57-85C2-932A4DDC0190}" type="slidenum">
              <a:rPr lang="en-US" smtClean="0"/>
              <a:t>‹#›</a:t>
            </a:fld>
            <a:endParaRPr lang="en-US"/>
          </a:p>
        </p:txBody>
      </p:sp>
    </p:spTree>
    <p:extLst>
      <p:ext uri="{BB962C8B-B14F-4D97-AF65-F5344CB8AC3E}">
        <p14:creationId xmlns:p14="http://schemas.microsoft.com/office/powerpoint/2010/main" val="3126227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990600"/>
            <a:ext cx="7772400" cy="1470025"/>
          </a:xfrm>
        </p:spPr>
        <p:txBody>
          <a:bodyPr>
            <a:noAutofit/>
          </a:bodyPr>
          <a:lstStyle/>
          <a:p>
            <a:r>
              <a:rPr lang="en-US" sz="6000" b="1" dirty="0"/>
              <a:t> Things to Remember	</a:t>
            </a:r>
            <a:br>
              <a:rPr lang="en-US" sz="6000" b="1" dirty="0"/>
            </a:br>
            <a:r>
              <a:rPr lang="en-US" sz="6000" b="1" dirty="0"/>
              <a:t>on a cross-country Race</a:t>
            </a:r>
            <a:br>
              <a:rPr lang="en-US" sz="6000" b="1" dirty="0"/>
            </a:br>
            <a:endParaRPr lang="en-US" sz="6000" b="1" dirty="0"/>
          </a:p>
        </p:txBody>
      </p:sp>
      <p:sp>
        <p:nvSpPr>
          <p:cNvPr id="3" name="Subtitle 2"/>
          <p:cNvSpPr>
            <a:spLocks noGrp="1"/>
          </p:cNvSpPr>
          <p:nvPr>
            <p:ph type="subTitle" idx="1"/>
          </p:nvPr>
        </p:nvSpPr>
        <p:spPr>
          <a:xfrm>
            <a:off x="1371600" y="3581400"/>
            <a:ext cx="6400800" cy="1752600"/>
          </a:xfrm>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133600"/>
            <a:ext cx="6784675" cy="4494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822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8A783-028A-B17F-537B-31EF45F67298}"/>
              </a:ext>
            </a:extLst>
          </p:cNvPr>
          <p:cNvSpPr>
            <a:spLocks noGrp="1"/>
          </p:cNvSpPr>
          <p:nvPr>
            <p:ph type="title"/>
          </p:nvPr>
        </p:nvSpPr>
        <p:spPr>
          <a:xfrm>
            <a:off x="457200" y="274638"/>
            <a:ext cx="8229600" cy="5973762"/>
          </a:xfrm>
        </p:spPr>
        <p:txBody>
          <a:bodyPr>
            <a:normAutofit fontScale="90000"/>
          </a:bodyPr>
          <a:lstStyle/>
          <a:p>
            <a:br>
              <a:rPr lang="en-US" sz="4400" dirty="0">
                <a:effectLst/>
                <a:latin typeface="Arial" panose="020B0604020202020204" pitchFamily="34" charset="0"/>
                <a:ea typeface="Times New Roman" panose="02020603050405020304" pitchFamily="18" charset="0"/>
                <a:cs typeface="Arial" panose="020B0604020202020204" pitchFamily="34" charset="0"/>
              </a:rPr>
            </a:br>
            <a:r>
              <a:rPr lang="en-US" sz="4400" dirty="0">
                <a:effectLst/>
                <a:latin typeface="Arial" panose="020B0604020202020204" pitchFamily="34" charset="0"/>
                <a:ea typeface="Times New Roman" panose="02020603050405020304" pitchFamily="18" charset="0"/>
                <a:cs typeface="Arial" panose="020B0604020202020204" pitchFamily="34" charset="0"/>
              </a:rPr>
              <a:t>Teams should be aware of traffic building up behind the convoy.  </a:t>
            </a:r>
            <a:br>
              <a:rPr lang="en-US" sz="4400" dirty="0">
                <a:effectLst/>
                <a:latin typeface="Arial" panose="020B0604020202020204" pitchFamily="34" charset="0"/>
                <a:ea typeface="Times New Roman" panose="02020603050405020304" pitchFamily="18" charset="0"/>
                <a:cs typeface="Arial" panose="020B0604020202020204" pitchFamily="34" charset="0"/>
              </a:rPr>
            </a:br>
            <a:br>
              <a:rPr lang="en-US" sz="4400" dirty="0">
                <a:effectLst/>
                <a:latin typeface="Arial" panose="020B0604020202020204" pitchFamily="34" charset="0"/>
                <a:ea typeface="Times New Roman" panose="02020603050405020304" pitchFamily="18" charset="0"/>
                <a:cs typeface="Arial" panose="020B0604020202020204" pitchFamily="34" charset="0"/>
              </a:rPr>
            </a:br>
            <a:r>
              <a:rPr lang="en-US" sz="4400" dirty="0">
                <a:effectLst/>
                <a:latin typeface="Arial" panose="020B0604020202020204" pitchFamily="34" charset="0"/>
                <a:ea typeface="Times New Roman" panose="02020603050405020304" pitchFamily="18" charset="0"/>
                <a:cs typeface="Arial" panose="020B0604020202020204" pitchFamily="34" charset="0"/>
              </a:rPr>
              <a:t>If there are 4 or more cars building up behind the convoy, the solar car convoy must safely pull over to the shoulder to let traffic pass.  Texas allows vehicles to drive on the shoulder.</a:t>
            </a:r>
            <a:br>
              <a:rPr lang="en-US" sz="4400" dirty="0">
                <a:effectLst/>
                <a:latin typeface="Arial" panose="020B0604020202020204" pitchFamily="34" charset="0"/>
                <a:ea typeface="Times New Roman" panose="02020603050405020304" pitchFamily="18" charset="0"/>
                <a:cs typeface="Times New Roman" panose="02020603050405020304" pitchFamily="18" charset="0"/>
              </a:rPr>
            </a:br>
            <a:endParaRPr lang="en-US" dirty="0"/>
          </a:p>
        </p:txBody>
      </p:sp>
    </p:spTree>
    <p:extLst>
      <p:ext uri="{BB962C8B-B14F-4D97-AF65-F5344CB8AC3E}">
        <p14:creationId xmlns:p14="http://schemas.microsoft.com/office/powerpoint/2010/main" val="1785271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58301-FBC7-C33B-3E9C-B97C25207910}"/>
              </a:ext>
            </a:extLst>
          </p:cNvPr>
          <p:cNvSpPr>
            <a:spLocks noGrp="1"/>
          </p:cNvSpPr>
          <p:nvPr>
            <p:ph type="title"/>
          </p:nvPr>
        </p:nvSpPr>
        <p:spPr>
          <a:xfrm>
            <a:off x="457200" y="274638"/>
            <a:ext cx="8229600" cy="6202362"/>
          </a:xfrm>
        </p:spPr>
        <p:txBody>
          <a:bodyPr>
            <a:normAutofit/>
          </a:bodyPr>
          <a:lstStyle/>
          <a:p>
            <a:r>
              <a:rPr lang="en-US" sz="3200" dirty="0">
                <a:effectLst/>
                <a:latin typeface="Arial" panose="020B0604020202020204" pitchFamily="34" charset="0"/>
                <a:ea typeface="Times New Roman" panose="02020603050405020304" pitchFamily="18" charset="0"/>
                <a:cs typeface="Arial" panose="020B0604020202020204" pitchFamily="34" charset="0"/>
              </a:rPr>
              <a:t>The Secondary (No. 2) Chase Vehicle needs to travel at least five car lengths behind the Primary Chase Vehicle.  This makes it easier for other vehicles to pass your convoy.</a:t>
            </a:r>
            <a:br>
              <a:rPr lang="en-US" sz="3200" dirty="0">
                <a:effectLst/>
                <a:latin typeface="Arial" panose="020B0604020202020204" pitchFamily="34" charset="0"/>
                <a:ea typeface="Times New Roman" panose="02020603050405020304" pitchFamily="18" charset="0"/>
                <a:cs typeface="Arial" panose="020B0604020202020204" pitchFamily="34" charset="0"/>
              </a:rPr>
            </a:br>
            <a:br>
              <a:rPr lang="en-US" sz="3200" dirty="0">
                <a:effectLst/>
                <a:latin typeface="Arial" panose="020B0604020202020204" pitchFamily="34" charset="0"/>
                <a:ea typeface="Times New Roman" panose="02020603050405020304" pitchFamily="18" charset="0"/>
                <a:cs typeface="Arial" panose="020B0604020202020204" pitchFamily="34" charset="0"/>
              </a:rPr>
            </a:br>
            <a:r>
              <a:rPr lang="en-US" sz="3200" dirty="0">
                <a:effectLst/>
                <a:latin typeface="Arial" panose="020B0604020202020204" pitchFamily="34" charset="0"/>
                <a:ea typeface="Times New Roman" panose="02020603050405020304" pitchFamily="18" charset="0"/>
                <a:cs typeface="Arial" panose="020B0604020202020204" pitchFamily="34" charset="0"/>
              </a:rPr>
              <a:t> The Secondary Chase Vehicle should not pass another team at the same time as the rest of the Lead Vehicle-Solar Car-Primary Chase Vehicle convoy.</a:t>
            </a:r>
            <a:br>
              <a:rPr lang="en-US" sz="3200" dirty="0">
                <a:effectLst/>
                <a:latin typeface="Arial" panose="020B0604020202020204" pitchFamily="34" charset="0"/>
                <a:ea typeface="Times New Roman" panose="02020603050405020304" pitchFamily="18" charset="0"/>
                <a:cs typeface="Times New Roman" panose="02020603050405020304" pitchFamily="18" charset="0"/>
              </a:rPr>
            </a:br>
            <a:endParaRPr lang="en-US" sz="3200" dirty="0"/>
          </a:p>
        </p:txBody>
      </p:sp>
    </p:spTree>
    <p:extLst>
      <p:ext uri="{BB962C8B-B14F-4D97-AF65-F5344CB8AC3E}">
        <p14:creationId xmlns:p14="http://schemas.microsoft.com/office/powerpoint/2010/main" val="1239385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0"/>
            <a:ext cx="9525000" cy="635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6250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lstStyle/>
          <a:p>
            <a:pPr lvl="0" hangingPunct="0"/>
            <a:r>
              <a:rPr lang="en-US" b="1" dirty="0"/>
              <a:t>Passing</a:t>
            </a:r>
            <a:br>
              <a:rPr lang="en-US" dirty="0"/>
            </a:br>
            <a:r>
              <a:rPr lang="en-US" dirty="0"/>
              <a:t>Pass another solar car with great care.  Remember your vehicles have to pass all the other team’s  vehicles!  </a:t>
            </a:r>
            <a:br>
              <a:rPr lang="en-US" dirty="0"/>
            </a:br>
            <a:r>
              <a:rPr lang="en-US" dirty="0"/>
              <a:t>Advise your Judge that you intend to pass another solar car!  </a:t>
            </a:r>
          </a:p>
        </p:txBody>
      </p:sp>
    </p:spTree>
    <p:extLst>
      <p:ext uri="{BB962C8B-B14F-4D97-AF65-F5344CB8AC3E}">
        <p14:creationId xmlns:p14="http://schemas.microsoft.com/office/powerpoint/2010/main" val="907187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6096000"/>
          </a:xfrm>
        </p:spPr>
        <p:txBody>
          <a:bodyPr>
            <a:noAutofit/>
          </a:bodyPr>
          <a:lstStyle/>
          <a:p>
            <a:pPr lvl="0" hangingPunct="0"/>
            <a:br>
              <a:rPr lang="en-US" sz="3600" dirty="0"/>
            </a:br>
            <a:r>
              <a:rPr lang="en-US" sz="3600" dirty="0"/>
              <a:t>The </a:t>
            </a:r>
            <a:r>
              <a:rPr lang="en-US" sz="3600" b="1" dirty="0"/>
              <a:t>Primary Chase Vehicle </a:t>
            </a:r>
            <a:r>
              <a:rPr lang="en-US" sz="3600" dirty="0"/>
              <a:t>must always stay with the solar car.  Failure to do this will endanger the solar car and driver.  </a:t>
            </a:r>
            <a:br>
              <a:rPr lang="en-US" sz="3600" dirty="0"/>
            </a:br>
            <a:r>
              <a:rPr lang="en-US" sz="3600" dirty="0"/>
              <a:t> </a:t>
            </a:r>
            <a:br>
              <a:rPr lang="en-US" sz="3600" dirty="0"/>
            </a:br>
            <a:r>
              <a:rPr lang="en-US" sz="3600" dirty="0"/>
              <a:t>It is crucial that teams closely monitor their driving through intersections.  </a:t>
            </a:r>
            <a:r>
              <a:rPr lang="en-US" sz="3600" u="sng" dirty="0"/>
              <a:t>If a team doesn’t think that the solar car and primary chase vehicle can make it through a light, then don’t do it! </a:t>
            </a:r>
            <a:r>
              <a:rPr lang="en-US" sz="3600" dirty="0"/>
              <a:t> Don’t leave your solar car exposed.</a:t>
            </a:r>
            <a:br>
              <a:rPr lang="en-US" sz="3600" dirty="0"/>
            </a:br>
            <a:r>
              <a:rPr lang="en-US" sz="3600" dirty="0"/>
              <a:t> </a:t>
            </a:r>
            <a:br>
              <a:rPr lang="en-US" sz="3600" dirty="0"/>
            </a:br>
            <a:endParaRPr lang="en-US" sz="3600" dirty="0"/>
          </a:p>
        </p:txBody>
      </p:sp>
    </p:spTree>
    <p:extLst>
      <p:ext uri="{BB962C8B-B14F-4D97-AF65-F5344CB8AC3E}">
        <p14:creationId xmlns:p14="http://schemas.microsoft.com/office/powerpoint/2010/main" val="2936273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834390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722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5CD69-F64A-89AC-D1EC-EDF01B2A9E75}"/>
              </a:ext>
            </a:extLst>
          </p:cNvPr>
          <p:cNvSpPr>
            <a:spLocks noGrp="1"/>
          </p:cNvSpPr>
          <p:nvPr>
            <p:ph type="title"/>
          </p:nvPr>
        </p:nvSpPr>
        <p:spPr>
          <a:xfrm>
            <a:off x="381000" y="457200"/>
            <a:ext cx="8229600" cy="5943600"/>
          </a:xfrm>
        </p:spPr>
        <p:txBody>
          <a:bodyPr>
            <a:normAutofit/>
          </a:bodyPr>
          <a:lstStyle/>
          <a:p>
            <a:r>
              <a:rPr lang="en-US" sz="3200" dirty="0">
                <a:effectLst/>
                <a:latin typeface="Arial" panose="020B0604020202020204" pitchFamily="34" charset="0"/>
                <a:ea typeface="Times New Roman" panose="02020603050405020304" pitchFamily="18" charset="0"/>
              </a:rPr>
              <a:t>Only one vehicle trailer can be part of the Lead Vehicle-Solar Car-Primary Chase Vehicle-Secondary Chase Vehicle convoy.</a:t>
            </a:r>
            <a:br>
              <a:rPr lang="en-US" sz="3200" dirty="0">
                <a:effectLst/>
                <a:latin typeface="Arial" panose="020B0604020202020204" pitchFamily="34" charset="0"/>
                <a:ea typeface="Times New Roman" panose="02020603050405020304" pitchFamily="18" charset="0"/>
              </a:rPr>
            </a:br>
            <a:br>
              <a:rPr lang="en-US" sz="3200" dirty="0">
                <a:effectLst/>
                <a:latin typeface="Arial" panose="020B0604020202020204" pitchFamily="34" charset="0"/>
                <a:ea typeface="Times New Roman" panose="02020603050405020304" pitchFamily="18" charset="0"/>
              </a:rPr>
            </a:br>
            <a:r>
              <a:rPr lang="en-US" sz="3200" dirty="0">
                <a:effectLst/>
                <a:latin typeface="Arial" panose="020B0604020202020204" pitchFamily="34" charset="0"/>
                <a:ea typeface="Times New Roman" panose="02020603050405020304" pitchFamily="18" charset="0"/>
              </a:rPr>
              <a:t>Other vehicle trailers, including solar charging stations, if not part of the regular convoy, may not travel within one mile of the solar car.</a:t>
            </a:r>
            <a:endParaRPr lang="en-US" sz="3200" dirty="0"/>
          </a:p>
        </p:txBody>
      </p:sp>
    </p:spTree>
    <p:extLst>
      <p:ext uri="{BB962C8B-B14F-4D97-AF65-F5344CB8AC3E}">
        <p14:creationId xmlns:p14="http://schemas.microsoft.com/office/powerpoint/2010/main" val="984020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5410200"/>
          </a:xfrm>
        </p:spPr>
        <p:txBody>
          <a:bodyPr/>
          <a:lstStyle/>
          <a:p>
            <a:r>
              <a:rPr lang="en-US" b="1" dirty="0"/>
              <a:t>WARNING LIGHTS</a:t>
            </a:r>
            <a:br>
              <a:rPr lang="en-US" b="1" dirty="0"/>
            </a:br>
            <a:r>
              <a:rPr lang="en-US" dirty="0"/>
              <a:t>Make sure the Lead Car has a significant amber blinking light.</a:t>
            </a:r>
            <a:br>
              <a:rPr lang="en-US" dirty="0"/>
            </a:br>
            <a:br>
              <a:rPr lang="en-US" dirty="0"/>
            </a:br>
            <a:r>
              <a:rPr lang="en-US" dirty="0"/>
              <a:t>Make sure that each of the two Chase Cars have 4 ECCO lights facing to the rear!</a:t>
            </a:r>
          </a:p>
        </p:txBody>
      </p:sp>
    </p:spTree>
    <p:extLst>
      <p:ext uri="{BB962C8B-B14F-4D97-AF65-F5344CB8AC3E}">
        <p14:creationId xmlns:p14="http://schemas.microsoft.com/office/powerpoint/2010/main" val="3161576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229600" cy="4648200"/>
          </a:xfrm>
        </p:spPr>
        <p:txBody>
          <a:bodyPr>
            <a:normAutofit fontScale="90000"/>
          </a:bodyPr>
          <a:lstStyle/>
          <a:p>
            <a:pPr hangingPunct="0"/>
            <a:br>
              <a:rPr lang="en-US" b="1" i="1" dirty="0"/>
            </a:br>
            <a:br>
              <a:rPr lang="en-US" b="1" i="1" dirty="0"/>
            </a:br>
            <a:r>
              <a:rPr lang="en-US" b="1" i="1" dirty="0"/>
              <a:t>Student Conduct</a:t>
            </a:r>
            <a:br>
              <a:rPr lang="en-US" b="1" i="1" dirty="0"/>
            </a:br>
            <a:r>
              <a:rPr lang="en-US" dirty="0"/>
              <a:t>Students must conduct themselves properly at all times.  This includes our time at the hotels.  </a:t>
            </a:r>
            <a:br>
              <a:rPr lang="en-US" dirty="0"/>
            </a:br>
            <a:r>
              <a:rPr lang="en-US" b="1" dirty="0">
                <a:solidFill>
                  <a:srgbClr val="7030A0"/>
                </a:solidFill>
              </a:rPr>
              <a:t>We place great emphasis on good sportsmanship! </a:t>
            </a:r>
            <a:br>
              <a:rPr lang="en-US" b="1" dirty="0">
                <a:solidFill>
                  <a:srgbClr val="7030A0"/>
                </a:solidFill>
              </a:rPr>
            </a:br>
            <a:r>
              <a:rPr lang="en-US" b="1" dirty="0">
                <a:solidFill>
                  <a:srgbClr val="00B050"/>
                </a:solidFill>
              </a:rPr>
              <a:t>Teams are expected to support other solar car teams!</a:t>
            </a:r>
            <a:br>
              <a:rPr lang="en-US" b="1" dirty="0">
                <a:solidFill>
                  <a:srgbClr val="00B050"/>
                </a:solidFill>
              </a:rPr>
            </a:br>
            <a:endParaRPr lang="en-US" b="1" dirty="0">
              <a:solidFill>
                <a:srgbClr val="00B050"/>
              </a:solidFill>
            </a:endParaRPr>
          </a:p>
        </p:txBody>
      </p:sp>
    </p:spTree>
    <p:extLst>
      <p:ext uri="{BB962C8B-B14F-4D97-AF65-F5344CB8AC3E}">
        <p14:creationId xmlns:p14="http://schemas.microsoft.com/office/powerpoint/2010/main" val="2611887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5334000"/>
          </a:xfrm>
        </p:spPr>
        <p:txBody>
          <a:bodyPr>
            <a:noAutofit/>
          </a:bodyPr>
          <a:lstStyle/>
          <a:p>
            <a:pPr algn="l" hangingPunct="0"/>
            <a:r>
              <a:rPr lang="en-US" sz="3600" b="1" i="1" dirty="0"/>
              <a:t>Safety Issues</a:t>
            </a:r>
            <a:br>
              <a:rPr lang="en-US" sz="3600" dirty="0"/>
            </a:br>
            <a:r>
              <a:rPr lang="en-US" sz="3600" dirty="0"/>
              <a:t>We have to realize that onlookers, drivers, and media can drive in an unsafe manner to get a better look at a moving solar car.  They are our paparazzi!  </a:t>
            </a:r>
            <a:br>
              <a:rPr lang="en-US" sz="3600" dirty="0"/>
            </a:br>
            <a:br>
              <a:rPr lang="en-US" sz="3600" dirty="0"/>
            </a:br>
            <a:r>
              <a:rPr lang="en-US" sz="3600" dirty="0"/>
              <a:t>Teams need to drive defensively.  Make sure that your </a:t>
            </a:r>
            <a:r>
              <a:rPr lang="en-US" sz="3600" b="1" i="1" dirty="0">
                <a:solidFill>
                  <a:srgbClr val="0070C0"/>
                </a:solidFill>
              </a:rPr>
              <a:t>Lead</a:t>
            </a:r>
            <a:r>
              <a:rPr lang="en-US" sz="3600" b="1" dirty="0">
                <a:solidFill>
                  <a:srgbClr val="0070C0"/>
                </a:solidFill>
              </a:rPr>
              <a:t> </a:t>
            </a:r>
            <a:r>
              <a:rPr lang="en-US" sz="3600" b="1" i="1" dirty="0">
                <a:solidFill>
                  <a:srgbClr val="0070C0"/>
                </a:solidFill>
              </a:rPr>
              <a:t>Car-Solar Car-Primary Chase Vehicle</a:t>
            </a:r>
            <a:r>
              <a:rPr lang="en-US" sz="3600" b="1" dirty="0">
                <a:solidFill>
                  <a:srgbClr val="0070C0"/>
                </a:solidFill>
              </a:rPr>
              <a:t> </a:t>
            </a:r>
            <a:r>
              <a:rPr lang="en-US" sz="3600" dirty="0"/>
              <a:t>drive as a “unit.”  </a:t>
            </a:r>
            <a:r>
              <a:rPr lang="en-US" sz="3600" b="1" dirty="0">
                <a:solidFill>
                  <a:srgbClr val="FF0000"/>
                </a:solidFill>
              </a:rPr>
              <a:t>Don’t allow an unsafe driver to cut in between the solar car and the First Chase Car.    </a:t>
            </a:r>
            <a:br>
              <a:rPr lang="en-US" sz="3600" b="1" dirty="0">
                <a:solidFill>
                  <a:srgbClr val="FF0000"/>
                </a:solidFill>
              </a:rPr>
            </a:br>
            <a:endParaRPr lang="en-US" sz="3600" b="1" dirty="0">
              <a:solidFill>
                <a:srgbClr val="FF0000"/>
              </a:solidFill>
            </a:endParaRPr>
          </a:p>
        </p:txBody>
      </p:sp>
    </p:spTree>
    <p:extLst>
      <p:ext uri="{BB962C8B-B14F-4D97-AF65-F5344CB8AC3E}">
        <p14:creationId xmlns:p14="http://schemas.microsoft.com/office/powerpoint/2010/main" val="2335312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457200" y="381000"/>
            <a:ext cx="8229600" cy="6096000"/>
          </a:xfrm>
        </p:spPr>
        <p:txBody>
          <a:bodyPr>
            <a:normAutofit/>
          </a:bodyPr>
          <a:lstStyle/>
          <a:p>
            <a:pPr lvl="0" hangingPunct="0"/>
            <a:endParaRPr lang="en-US" sz="3600" dirty="0"/>
          </a:p>
          <a:p>
            <a:pPr lvl="0" hangingPunct="0"/>
            <a:r>
              <a:rPr lang="en-US" sz="3600" dirty="0"/>
              <a:t>We are all </a:t>
            </a:r>
            <a:r>
              <a:rPr lang="en-US" sz="3600" b="1" dirty="0">
                <a:solidFill>
                  <a:srgbClr val="0070C0"/>
                </a:solidFill>
              </a:rPr>
              <a:t>Ambassadors</a:t>
            </a:r>
            <a:r>
              <a:rPr lang="en-US" sz="3600" dirty="0"/>
              <a:t> of this solar car race . . . we represent our teams, our schools, and our sport.  Take time to visit with “the curious.” </a:t>
            </a:r>
          </a:p>
          <a:p>
            <a:pPr marL="0" lvl="0" indent="0" hangingPunct="0">
              <a:buNone/>
            </a:pPr>
            <a:endParaRPr lang="en-US" sz="3600" dirty="0"/>
          </a:p>
          <a:p>
            <a:r>
              <a:rPr lang="en-US" sz="3600" dirty="0"/>
              <a:t>It helps to designate one of your team members as a </a:t>
            </a:r>
            <a:r>
              <a:rPr lang="en-US" sz="3600" b="1" i="1" dirty="0"/>
              <a:t>Public</a:t>
            </a:r>
            <a:r>
              <a:rPr lang="en-US" sz="3600" dirty="0"/>
              <a:t> </a:t>
            </a:r>
            <a:r>
              <a:rPr lang="en-US" sz="3600" b="1" i="1" dirty="0"/>
              <a:t>Information Officer</a:t>
            </a:r>
            <a:r>
              <a:rPr lang="en-US" sz="3600" dirty="0"/>
              <a:t>.  Let this person visit with bystanders</a:t>
            </a:r>
          </a:p>
        </p:txBody>
      </p:sp>
    </p:spTree>
    <p:extLst>
      <p:ext uri="{BB962C8B-B14F-4D97-AF65-F5344CB8AC3E}">
        <p14:creationId xmlns:p14="http://schemas.microsoft.com/office/powerpoint/2010/main" val="1547500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838200"/>
            <a:ext cx="7658100"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1896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302" y="609600"/>
            <a:ext cx="8511396"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3373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5486400"/>
          </a:xfrm>
        </p:spPr>
        <p:txBody>
          <a:bodyPr>
            <a:normAutofit fontScale="90000"/>
          </a:bodyPr>
          <a:lstStyle/>
          <a:p>
            <a:pPr lvl="0" hangingPunct="0"/>
            <a:r>
              <a:rPr lang="en-US" dirty="0"/>
              <a:t>Continually monitor your solar car driver for heat issues.  Rotate your drivers frequently!  Take advantage of Rest/Lunch Stops. </a:t>
            </a:r>
            <a:br>
              <a:rPr lang="en-US" dirty="0"/>
            </a:br>
            <a:br>
              <a:rPr lang="en-US" dirty="0"/>
            </a:br>
            <a:r>
              <a:rPr lang="en-US" u="sng" dirty="0"/>
              <a:t>All race participants </a:t>
            </a:r>
            <a:r>
              <a:rPr lang="en-US" dirty="0"/>
              <a:t>must wear hats when in the sun.  Drivers must wear closed-toe shoes and have a hat when they get out of the solar car!</a:t>
            </a:r>
          </a:p>
        </p:txBody>
      </p:sp>
    </p:spTree>
    <p:extLst>
      <p:ext uri="{BB962C8B-B14F-4D97-AF65-F5344CB8AC3E}">
        <p14:creationId xmlns:p14="http://schemas.microsoft.com/office/powerpoint/2010/main" val="3573149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normAutofit/>
          </a:bodyPr>
          <a:lstStyle/>
          <a:p>
            <a:r>
              <a:rPr lang="en-US" sz="3600" dirty="0"/>
              <a:t>The race recognizes that the ultimate responsibility for driving, team actions, and student conduct rests with the Adviser and/or School Representative.  Having said this, the Race </a:t>
            </a:r>
            <a:r>
              <a:rPr lang="en-US" sz="3600" i="1" dirty="0">
                <a:solidFill>
                  <a:srgbClr val="FF0000"/>
                </a:solidFill>
              </a:rPr>
              <a:t>expects teams </a:t>
            </a:r>
            <a:r>
              <a:rPr lang="en-US" sz="3600" dirty="0"/>
              <a:t>to follow the safety requests from Race Officials.  </a:t>
            </a:r>
            <a:br>
              <a:rPr lang="en-US" sz="3600" dirty="0"/>
            </a:br>
            <a:br>
              <a:rPr lang="en-US" sz="3600" dirty="0"/>
            </a:br>
            <a:r>
              <a:rPr lang="en-US" sz="3600" dirty="0"/>
              <a:t>If any request appears to be too burdensome, teams are authorized to contact the Race Director for clarification</a:t>
            </a:r>
          </a:p>
        </p:txBody>
      </p:sp>
    </p:spTree>
    <p:extLst>
      <p:ext uri="{BB962C8B-B14F-4D97-AF65-F5344CB8AC3E}">
        <p14:creationId xmlns:p14="http://schemas.microsoft.com/office/powerpoint/2010/main" val="2666041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49962"/>
          </a:xfrm>
        </p:spPr>
        <p:txBody>
          <a:bodyPr>
            <a:noAutofit/>
          </a:bodyPr>
          <a:lstStyle/>
          <a:p>
            <a:pPr algn="l" hangingPunct="0"/>
            <a:br>
              <a:rPr lang="en-US" sz="3600" b="1" i="1" dirty="0"/>
            </a:br>
            <a:br>
              <a:rPr lang="en-US" sz="3600" b="1" i="1" dirty="0"/>
            </a:br>
            <a:br>
              <a:rPr lang="en-US" sz="3600" b="1" i="1" dirty="0"/>
            </a:br>
            <a:br>
              <a:rPr lang="en-US" sz="3600" b="1" i="1" dirty="0"/>
            </a:br>
            <a:r>
              <a:rPr lang="en-US" sz="3600" b="1" i="1" dirty="0"/>
              <a:t>Impound Issues</a:t>
            </a:r>
            <a:br>
              <a:rPr lang="en-US" sz="3600" dirty="0"/>
            </a:br>
            <a:r>
              <a:rPr lang="en-US" sz="3600" dirty="0"/>
              <a:t>Don’t remove a solar car from the Impound without a judge being present. </a:t>
            </a:r>
            <a:br>
              <a:rPr lang="en-US" sz="3600" dirty="0"/>
            </a:br>
            <a:br>
              <a:rPr lang="en-US" sz="3600" dirty="0"/>
            </a:br>
            <a:r>
              <a:rPr lang="en-US" sz="3600" dirty="0"/>
              <a:t>Your judge will be checking the following points each race morning:</a:t>
            </a:r>
            <a:br>
              <a:rPr lang="en-US" sz="3600" dirty="0"/>
            </a:br>
            <a:r>
              <a:rPr lang="en-US" sz="3600" dirty="0"/>
              <a:t>(a) Battery seals and secure connections</a:t>
            </a:r>
            <a:br>
              <a:rPr lang="en-US" sz="3600" dirty="0"/>
            </a:br>
            <a:r>
              <a:rPr lang="en-US" sz="3600" dirty="0"/>
              <a:t>(b) Driver Communication</a:t>
            </a:r>
            <a:br>
              <a:rPr lang="en-US" sz="3600" dirty="0"/>
            </a:br>
            <a:r>
              <a:rPr lang="en-US" sz="3600" dirty="0"/>
              <a:t>(c) Brake lights and turn signals</a:t>
            </a:r>
            <a:br>
              <a:rPr lang="en-US" sz="3600" dirty="0"/>
            </a:br>
            <a:r>
              <a:rPr lang="en-US" sz="3600" dirty="0"/>
              <a:t>(d) Safety Officer has necessary equipment </a:t>
            </a:r>
            <a:br>
              <a:rPr lang="en-US" sz="3600" dirty="0"/>
            </a:br>
            <a:r>
              <a:rPr lang="en-US" sz="3600" dirty="0"/>
              <a:t>(e) Chase vehicle lights</a:t>
            </a:r>
            <a:br>
              <a:rPr lang="en-US" sz="3600" dirty="0"/>
            </a:br>
            <a:r>
              <a:rPr lang="en-US" sz="3600" dirty="0"/>
              <a:t> </a:t>
            </a:r>
            <a:br>
              <a:rPr lang="en-US" sz="3600" dirty="0"/>
            </a:br>
            <a:r>
              <a:rPr lang="en-US" sz="3600" dirty="0"/>
              <a:t> </a:t>
            </a:r>
            <a:br>
              <a:rPr lang="en-US" sz="3600" dirty="0"/>
            </a:br>
            <a:r>
              <a:rPr lang="en-US" sz="3600" dirty="0"/>
              <a:t> </a:t>
            </a:r>
            <a:br>
              <a:rPr lang="en-US" sz="3600" dirty="0"/>
            </a:br>
            <a:endParaRPr lang="en-US" sz="3600" dirty="0"/>
          </a:p>
        </p:txBody>
      </p:sp>
    </p:spTree>
    <p:extLst>
      <p:ext uri="{BB962C8B-B14F-4D97-AF65-F5344CB8AC3E}">
        <p14:creationId xmlns:p14="http://schemas.microsoft.com/office/powerpoint/2010/main" val="3781635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C525C-9D02-2B24-0EA7-38FBE67E66F7}"/>
              </a:ext>
            </a:extLst>
          </p:cNvPr>
          <p:cNvSpPr>
            <a:spLocks noGrp="1"/>
          </p:cNvSpPr>
          <p:nvPr>
            <p:ph type="title"/>
          </p:nvPr>
        </p:nvSpPr>
        <p:spPr>
          <a:xfrm>
            <a:off x="457200" y="274638"/>
            <a:ext cx="8229600" cy="6126162"/>
          </a:xfrm>
        </p:spPr>
        <p:txBody>
          <a:bodyPr/>
          <a:lstStyle/>
          <a:p>
            <a:endParaRPr lang="en-US" dirty="0"/>
          </a:p>
        </p:txBody>
      </p:sp>
      <p:pic>
        <p:nvPicPr>
          <p:cNvPr id="4" name="Picture 3" descr="A group of cars parked in a parking lot&#10;&#10;AI-generated content may be incorrect.">
            <a:extLst>
              <a:ext uri="{FF2B5EF4-FFF2-40B4-BE49-F238E27FC236}">
                <a16:creationId xmlns:a16="http://schemas.microsoft.com/office/drawing/2014/main" id="{5ECD732E-3CAB-89DA-5B5E-F56B53BA42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684" y="762000"/>
            <a:ext cx="8584631" cy="5122164"/>
          </a:xfrm>
          <a:prstGeom prst="rect">
            <a:avLst/>
          </a:prstGeom>
        </p:spPr>
      </p:pic>
    </p:spTree>
    <p:extLst>
      <p:ext uri="{BB962C8B-B14F-4D97-AF65-F5344CB8AC3E}">
        <p14:creationId xmlns:p14="http://schemas.microsoft.com/office/powerpoint/2010/main" val="569088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7562"/>
          </a:xfrm>
        </p:spPr>
        <p:txBody>
          <a:bodyPr>
            <a:normAutofit fontScale="90000"/>
          </a:bodyPr>
          <a:lstStyle/>
          <a:p>
            <a:pPr algn="l"/>
            <a:r>
              <a:rPr lang="en-US" b="1" dirty="0"/>
              <a:t>A Typical Race Day</a:t>
            </a:r>
            <a:br>
              <a:rPr lang="en-US" dirty="0"/>
            </a:br>
            <a:r>
              <a:rPr lang="en-US" sz="2700" dirty="0"/>
              <a:t>  6:30 AM		</a:t>
            </a:r>
            <a:r>
              <a:rPr lang="en-US" sz="2700" b="1" dirty="0"/>
              <a:t>Impound Opens </a:t>
            </a:r>
            <a:r>
              <a:rPr lang="en-US" sz="2700" dirty="0"/>
              <a:t>[teams meet judge and 				get access to solar car]</a:t>
            </a:r>
            <a:br>
              <a:rPr lang="en-US" sz="2700" dirty="0"/>
            </a:br>
            <a:r>
              <a:rPr lang="en-US" sz="2700" dirty="0"/>
              <a:t>  8:00 AM		Required </a:t>
            </a:r>
            <a:r>
              <a:rPr lang="en-US" sz="2700" b="1" dirty="0"/>
              <a:t>Teams Meeting </a:t>
            </a:r>
            <a:r>
              <a:rPr lang="en-US" sz="2700" dirty="0"/>
              <a:t>at Official Trailer</a:t>
            </a:r>
            <a:br>
              <a:rPr lang="en-US" sz="2700" dirty="0"/>
            </a:br>
            <a:r>
              <a:rPr lang="en-US" sz="2700" dirty="0"/>
              <a:t>  8:45 AM		Solar Cars are lined up ready for Race Start</a:t>
            </a:r>
            <a:br>
              <a:rPr lang="en-US" sz="2700" dirty="0"/>
            </a:br>
            <a:r>
              <a:rPr lang="en-US" sz="2700" dirty="0"/>
              <a:t>  9:00 AM		</a:t>
            </a:r>
            <a:r>
              <a:rPr lang="en-US" sz="2700" b="1" dirty="0">
                <a:solidFill>
                  <a:srgbClr val="0070C0"/>
                </a:solidFill>
              </a:rPr>
              <a:t>Race Start</a:t>
            </a:r>
            <a:br>
              <a:rPr lang="en-US" sz="2700" dirty="0"/>
            </a:br>
            <a:r>
              <a:rPr lang="en-US" sz="2700" dirty="0"/>
              <a:t>10:30 AM		Media or </a:t>
            </a:r>
            <a:r>
              <a:rPr lang="en-US" sz="2700" b="1" dirty="0"/>
              <a:t>Rest Stop </a:t>
            </a:r>
            <a:r>
              <a:rPr lang="en-US" sz="2700" dirty="0"/>
              <a:t>[15 minutes required]</a:t>
            </a:r>
            <a:br>
              <a:rPr lang="en-US" sz="2700" dirty="0"/>
            </a:br>
            <a:r>
              <a:rPr lang="en-US" sz="2700" dirty="0"/>
              <a:t>12:30 PM		</a:t>
            </a:r>
            <a:r>
              <a:rPr lang="en-US" sz="2700" b="1" dirty="0"/>
              <a:t>Lunch Stop </a:t>
            </a:r>
            <a:r>
              <a:rPr lang="en-US" sz="2700" dirty="0"/>
              <a:t>[30 minutes required]</a:t>
            </a:r>
            <a:br>
              <a:rPr lang="en-US" sz="2700" dirty="0"/>
            </a:br>
            <a:r>
              <a:rPr lang="en-US" sz="2700" dirty="0"/>
              <a:t>  2:30 PM		Media or </a:t>
            </a:r>
            <a:r>
              <a:rPr lang="en-US" sz="2700" b="1" dirty="0"/>
              <a:t>Rest Stop  </a:t>
            </a:r>
            <a:r>
              <a:rPr lang="en-US" sz="2700" dirty="0"/>
              <a:t>[15 minutes required]</a:t>
            </a:r>
            <a:br>
              <a:rPr lang="en-US" sz="2700" dirty="0"/>
            </a:br>
            <a:r>
              <a:rPr lang="en-US" sz="2700" dirty="0"/>
              <a:t>  5:00 PM		</a:t>
            </a:r>
            <a:r>
              <a:rPr lang="en-US" sz="2700" b="1" dirty="0">
                <a:solidFill>
                  <a:srgbClr val="0070C0"/>
                </a:solidFill>
              </a:rPr>
              <a:t>Race Day Ends  </a:t>
            </a:r>
            <a:r>
              <a:rPr lang="en-US" sz="2700" dirty="0"/>
              <a:t>[trailer solar car if not at 				“end-of-race”]</a:t>
            </a:r>
            <a:br>
              <a:rPr lang="en-US" sz="2700" dirty="0"/>
            </a:br>
            <a:r>
              <a:rPr lang="en-US" sz="2700" dirty="0"/>
              <a:t>  7:00 PM		Meal together with other teams</a:t>
            </a:r>
            <a:br>
              <a:rPr lang="en-US" sz="2700" dirty="0"/>
            </a:br>
            <a:r>
              <a:rPr lang="en-US" sz="2700" dirty="0"/>
              <a:t>  9:00 PM		</a:t>
            </a:r>
            <a:r>
              <a:rPr lang="en-US" sz="2700" b="1" dirty="0"/>
              <a:t>Impound begins </a:t>
            </a:r>
            <a:r>
              <a:rPr lang="en-US" sz="2700" dirty="0"/>
              <a:t>[no access to solar cars] </a:t>
            </a:r>
          </a:p>
        </p:txBody>
      </p:sp>
    </p:spTree>
    <p:extLst>
      <p:ext uri="{BB962C8B-B14F-4D97-AF65-F5344CB8AC3E}">
        <p14:creationId xmlns:p14="http://schemas.microsoft.com/office/powerpoint/2010/main" val="41378548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5400" y="3581400"/>
            <a:ext cx="6096000" cy="298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800"/>
            <a:ext cx="4064000" cy="496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8265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2FE8D-ACD2-0F85-4065-97380A4DD86B}"/>
              </a:ext>
            </a:extLst>
          </p:cNvPr>
          <p:cNvSpPr>
            <a:spLocks noGrp="1"/>
          </p:cNvSpPr>
          <p:nvPr>
            <p:ph type="title"/>
          </p:nvPr>
        </p:nvSpPr>
        <p:spPr>
          <a:xfrm>
            <a:off x="457200" y="274638"/>
            <a:ext cx="8229600" cy="6126162"/>
          </a:xfrm>
        </p:spPr>
        <p:txBody>
          <a:bodyPr>
            <a:normAutofit/>
          </a:bodyPr>
          <a:lstStyle/>
          <a:p>
            <a:r>
              <a:rPr lang="en-US" b="1" dirty="0"/>
              <a:t>Penalties</a:t>
            </a:r>
            <a:br>
              <a:rPr lang="en-US" dirty="0"/>
            </a:br>
            <a:r>
              <a:rPr lang="en-US" sz="3200" dirty="0">
                <a:effectLst/>
                <a:latin typeface="Arial" panose="020B0604020202020204" pitchFamily="34" charset="0"/>
                <a:ea typeface="Symbol" panose="05050102010706020507" pitchFamily="18" charset="2"/>
                <a:cs typeface="Arial" panose="020B0604020202020204" pitchFamily="34" charset="0"/>
              </a:rPr>
              <a:t>Any team failing to comply with the regulations will be penalized.  </a:t>
            </a:r>
            <a:br>
              <a:rPr lang="en-US" sz="3200" dirty="0">
                <a:effectLst/>
                <a:latin typeface="Arial" panose="020B0604020202020204" pitchFamily="34" charset="0"/>
                <a:ea typeface="Symbol" panose="05050102010706020507" pitchFamily="18" charset="2"/>
                <a:cs typeface="Arial" panose="020B0604020202020204" pitchFamily="34" charset="0"/>
              </a:rPr>
            </a:br>
            <a:br>
              <a:rPr lang="en-US" sz="3200" dirty="0">
                <a:effectLst/>
                <a:latin typeface="Arial" panose="020B0604020202020204" pitchFamily="34" charset="0"/>
                <a:ea typeface="Symbol" panose="05050102010706020507" pitchFamily="18" charset="2"/>
                <a:cs typeface="Arial" panose="020B0604020202020204" pitchFamily="34" charset="0"/>
              </a:rPr>
            </a:br>
            <a:r>
              <a:rPr lang="en-US" sz="3200" dirty="0">
                <a:effectLst/>
                <a:latin typeface="Arial" panose="020B0604020202020204" pitchFamily="34" charset="0"/>
                <a:ea typeface="Symbol" panose="05050102010706020507" pitchFamily="18" charset="2"/>
                <a:cs typeface="Arial" panose="020B0604020202020204" pitchFamily="34" charset="0"/>
              </a:rPr>
              <a:t>Except for the last day of the event, all penalties will be posted at the Race Trailer by 12:00 PM the following day.  On the last day of the event, penalties will be posted no later than one hour after the finish of the event.  </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89954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AE912-2C90-2C1F-D4A1-0CE273E244D1}"/>
              </a:ext>
            </a:extLst>
          </p:cNvPr>
          <p:cNvSpPr>
            <a:spLocks noGrp="1"/>
          </p:cNvSpPr>
          <p:nvPr>
            <p:ph type="title"/>
          </p:nvPr>
        </p:nvSpPr>
        <p:spPr>
          <a:xfrm>
            <a:off x="457200" y="274638"/>
            <a:ext cx="8229600" cy="6049962"/>
          </a:xfrm>
        </p:spPr>
        <p:txBody>
          <a:bodyPr/>
          <a:lstStyle/>
          <a:p>
            <a:r>
              <a:rPr lang="en-US" b="1" dirty="0">
                <a:latin typeface="Arial" panose="020B0604020202020204" pitchFamily="34" charset="0"/>
                <a:cs typeface="Arial" panose="020B0604020202020204" pitchFamily="34" charset="0"/>
              </a:rPr>
              <a:t>Battery Penalties</a:t>
            </a:r>
            <a:br>
              <a:rPr lang="en-US" b="1" dirty="0">
                <a:latin typeface="Arial" panose="020B0604020202020204" pitchFamily="34" charset="0"/>
                <a:cs typeface="Arial" panose="020B0604020202020204" pitchFamily="34" charset="0"/>
              </a:rPr>
            </a:br>
            <a:r>
              <a:rPr lang="en-US" sz="3200" dirty="0">
                <a:effectLst/>
                <a:latin typeface="Arial" panose="020B0604020202020204" pitchFamily="34" charset="0"/>
                <a:ea typeface="Symbol" panose="05050102010706020507" pitchFamily="18" charset="2"/>
                <a:cs typeface="Arial" panose="020B0604020202020204" pitchFamily="34" charset="0"/>
              </a:rPr>
              <a:t>A battery seal broken without official supervision, in a manner that would allow battery access, will result in the assessment of a 60 mile penalty</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8059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4525963"/>
          </a:xfrm>
        </p:spPr>
        <p:txBody>
          <a:bodyPr>
            <a:noAutofit/>
          </a:bodyPr>
          <a:lstStyle/>
          <a:p>
            <a:pPr lvl="0" hangingPunct="0"/>
            <a:r>
              <a:rPr lang="en-US" sz="3600" dirty="0"/>
              <a:t>You will start and end the day with your Race Judge.  You are responsible for their meals &amp; well-being.  They sit in the Chase Car Passenger Seat.</a:t>
            </a:r>
          </a:p>
          <a:p>
            <a:pPr lvl="0" hangingPunct="0"/>
            <a:endParaRPr lang="en-US" sz="2400" dirty="0"/>
          </a:p>
          <a:p>
            <a:pPr lvl="0" hangingPunct="0"/>
            <a:r>
              <a:rPr lang="en-US" sz="3600" dirty="0"/>
              <a:t>Treat your judge with respect and cooperation.  Designate one of the team members to be a liaison to promote good judge/team communication.</a:t>
            </a:r>
          </a:p>
          <a:p>
            <a:pPr marL="0" lvl="0" indent="0" hangingPunct="0">
              <a:buNone/>
            </a:pPr>
            <a:endParaRPr lang="en-US" sz="3600" dirty="0"/>
          </a:p>
          <a:p>
            <a:endParaRPr lang="en-US" sz="3600" dirty="0"/>
          </a:p>
        </p:txBody>
      </p:sp>
    </p:spTree>
    <p:extLst>
      <p:ext uri="{BB962C8B-B14F-4D97-AF65-F5344CB8AC3E}">
        <p14:creationId xmlns:p14="http://schemas.microsoft.com/office/powerpoint/2010/main" val="17492627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D4F4-C98C-D36B-231E-639DEAEA2658}"/>
              </a:ext>
            </a:extLst>
          </p:cNvPr>
          <p:cNvSpPr>
            <a:spLocks noGrp="1"/>
          </p:cNvSpPr>
          <p:nvPr>
            <p:ph type="title"/>
          </p:nvPr>
        </p:nvSpPr>
        <p:spPr>
          <a:xfrm>
            <a:off x="457200" y="274638"/>
            <a:ext cx="8229600" cy="5897562"/>
          </a:xfrm>
        </p:spPr>
        <p:txBody>
          <a:bodyPr>
            <a:normAutofit fontScale="90000"/>
          </a:bodyPr>
          <a:lstStyle/>
          <a:p>
            <a:br>
              <a:rPr lang="en-US" sz="3200" dirty="0">
                <a:effectLst/>
                <a:latin typeface="Arial" panose="020B0604020202020204" pitchFamily="34" charset="0"/>
                <a:ea typeface="Arial" panose="020B0604020202020204" pitchFamily="34" charset="0"/>
                <a:cs typeface="Arial" panose="020B0604020202020204" pitchFamily="34" charset="0"/>
              </a:rPr>
            </a:br>
            <a:r>
              <a:rPr lang="en-US" sz="4900" b="1" dirty="0">
                <a:effectLst/>
                <a:latin typeface="Arial" panose="020B0604020202020204" pitchFamily="34" charset="0"/>
                <a:ea typeface="Arial" panose="020B0604020202020204" pitchFamily="34" charset="0"/>
                <a:cs typeface="Arial" panose="020B0604020202020204" pitchFamily="34" charset="0"/>
              </a:rPr>
              <a:t>Charging</a:t>
            </a:r>
            <a:br>
              <a:rPr lang="en-US" sz="3200" b="1" dirty="0">
                <a:effectLst/>
                <a:latin typeface="Arial" panose="020B0604020202020204" pitchFamily="34" charset="0"/>
                <a:ea typeface="Arial" panose="020B0604020202020204" pitchFamily="34" charset="0"/>
                <a:cs typeface="Arial" panose="020B0604020202020204" pitchFamily="34" charset="0"/>
              </a:rPr>
            </a:br>
            <a:br>
              <a:rPr lang="en-US" sz="3200" dirty="0">
                <a:effectLst/>
                <a:latin typeface="Arial" panose="020B0604020202020204" pitchFamily="34" charset="0"/>
                <a:ea typeface="Arial" panose="020B0604020202020204" pitchFamily="34" charset="0"/>
                <a:cs typeface="Arial" panose="020B0604020202020204" pitchFamily="34" charset="0"/>
              </a:rPr>
            </a:br>
            <a:r>
              <a:rPr lang="x-none" sz="3200" dirty="0">
                <a:effectLst/>
                <a:latin typeface="Arial" panose="020B0604020202020204" pitchFamily="34" charset="0"/>
                <a:ea typeface="Arial" panose="020B0604020202020204" pitchFamily="34" charset="0"/>
                <a:cs typeface="Arial" panose="020B0604020202020204" pitchFamily="34" charset="0"/>
              </a:rPr>
              <a:t>Any team using an alternative means to charge their main solar car batteries during the event (other than utilizing solar energy or regenerative brakes) will be disqualified.  </a:t>
            </a:r>
            <a:br>
              <a:rPr lang="en-US" sz="3200" dirty="0">
                <a:effectLst/>
                <a:latin typeface="Arial" panose="020B0604020202020204" pitchFamily="34" charset="0"/>
                <a:ea typeface="Arial" panose="020B0604020202020204" pitchFamily="34" charset="0"/>
                <a:cs typeface="Arial" panose="020B0604020202020204" pitchFamily="34" charset="0"/>
              </a:rPr>
            </a:br>
            <a:br>
              <a:rPr lang="en-US" sz="3200" dirty="0">
                <a:effectLst/>
                <a:latin typeface="Arial" panose="020B0604020202020204" pitchFamily="34" charset="0"/>
                <a:ea typeface="Arial" panose="020B0604020202020204" pitchFamily="34" charset="0"/>
                <a:cs typeface="Arial" panose="020B0604020202020204" pitchFamily="34" charset="0"/>
              </a:rPr>
            </a:br>
            <a:r>
              <a:rPr lang="x-none" sz="3200" dirty="0">
                <a:effectLst/>
                <a:latin typeface="Arial" panose="020B0604020202020204" pitchFamily="34" charset="0"/>
                <a:ea typeface="Arial" panose="020B0604020202020204" pitchFamily="34" charset="0"/>
                <a:cs typeface="Arial" panose="020B0604020202020204" pitchFamily="34" charset="0"/>
              </a:rPr>
              <a:t>Teams charging supplemental batteries are required to have an event official present to avoid any misunderstandings, and to prevent the application of this severe penalty.</a:t>
            </a:r>
            <a:br>
              <a:rPr lang="en-US" sz="3200" dirty="0">
                <a:effectLst/>
                <a:latin typeface="Arial" panose="020B0604020202020204" pitchFamily="34" charset="0"/>
                <a:ea typeface="Arial" panose="020B0604020202020204" pitchFamily="34" charset="0"/>
                <a:cs typeface="Times New Roman" panose="02020603050405020304" pitchFamily="18" charset="0"/>
              </a:rPr>
            </a:br>
            <a:endParaRPr lang="en-US" sz="3200" dirty="0"/>
          </a:p>
        </p:txBody>
      </p:sp>
    </p:spTree>
    <p:extLst>
      <p:ext uri="{BB962C8B-B14F-4D97-AF65-F5344CB8AC3E}">
        <p14:creationId xmlns:p14="http://schemas.microsoft.com/office/powerpoint/2010/main" val="2289873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61405-17D0-EC3B-FB6E-6DF89325FDFC}"/>
              </a:ext>
            </a:extLst>
          </p:cNvPr>
          <p:cNvSpPr>
            <a:spLocks noGrp="1"/>
          </p:cNvSpPr>
          <p:nvPr>
            <p:ph type="title"/>
          </p:nvPr>
        </p:nvSpPr>
        <p:spPr>
          <a:xfrm>
            <a:off x="457200" y="274638"/>
            <a:ext cx="8229600" cy="6126162"/>
          </a:xfrm>
        </p:spPr>
        <p:txBody>
          <a:bodyPr>
            <a:normAutofit/>
          </a:bodyPr>
          <a:lstStyle/>
          <a:p>
            <a:r>
              <a:rPr lang="en-US" b="1" dirty="0">
                <a:effectLst/>
                <a:latin typeface="Arial" panose="020B0604020202020204" pitchFamily="34" charset="0"/>
                <a:ea typeface="Symbol" panose="05050102010706020507" pitchFamily="18" charset="2"/>
                <a:cs typeface="Arial" panose="020B0604020202020204" pitchFamily="34" charset="0"/>
              </a:rPr>
              <a:t>Failure to Comply</a:t>
            </a:r>
            <a:br>
              <a:rPr lang="en-US" sz="3200" b="1" dirty="0">
                <a:effectLst/>
                <a:latin typeface="Arial" panose="020B0604020202020204" pitchFamily="34" charset="0"/>
                <a:ea typeface="Symbol" panose="05050102010706020507" pitchFamily="18" charset="2"/>
                <a:cs typeface="Arial" panose="020B0604020202020204" pitchFamily="34" charset="0"/>
              </a:rPr>
            </a:br>
            <a:br>
              <a:rPr lang="en-US" sz="3200" b="1" dirty="0">
                <a:effectLst/>
                <a:latin typeface="Arial" panose="020B0604020202020204" pitchFamily="34" charset="0"/>
                <a:ea typeface="Symbol" panose="05050102010706020507" pitchFamily="18" charset="2"/>
                <a:cs typeface="Arial" panose="020B0604020202020204" pitchFamily="34" charset="0"/>
              </a:rPr>
            </a:br>
            <a:r>
              <a:rPr lang="en-US" sz="3200" dirty="0">
                <a:effectLst/>
                <a:latin typeface="Arial" panose="020B0604020202020204" pitchFamily="34" charset="0"/>
                <a:ea typeface="Symbol" panose="05050102010706020507" pitchFamily="18" charset="2"/>
                <a:cs typeface="Arial" panose="020B0604020202020204" pitchFamily="34" charset="0"/>
              </a:rPr>
              <a:t>Failure to comply with the mandatory stops during each day of the event will incur a 15 mile penalty for each infraction.  </a:t>
            </a:r>
            <a:br>
              <a:rPr lang="en-US" sz="3200" dirty="0">
                <a:effectLst/>
                <a:latin typeface="Arial" panose="020B0604020202020204" pitchFamily="34" charset="0"/>
                <a:ea typeface="Symbol" panose="05050102010706020507" pitchFamily="18" charset="2"/>
                <a:cs typeface="Arial" panose="020B0604020202020204" pitchFamily="34" charset="0"/>
              </a:rPr>
            </a:br>
            <a:br>
              <a:rPr lang="en-US" sz="3200" dirty="0">
                <a:effectLst/>
                <a:latin typeface="Arial" panose="020B0604020202020204" pitchFamily="34" charset="0"/>
                <a:ea typeface="Symbol" panose="05050102010706020507" pitchFamily="18" charset="2"/>
                <a:cs typeface="Arial" panose="020B0604020202020204" pitchFamily="34" charset="0"/>
              </a:rPr>
            </a:br>
            <a:r>
              <a:rPr lang="en-US" sz="3200" dirty="0">
                <a:effectLst/>
                <a:latin typeface="Arial" panose="020B0604020202020204" pitchFamily="34" charset="0"/>
                <a:ea typeface="Symbol" panose="05050102010706020507" pitchFamily="18" charset="2"/>
                <a:cs typeface="Arial" panose="020B0604020202020204" pitchFamily="34" charset="0"/>
              </a:rPr>
              <a:t>Teams should drive the two miles preceding and following the Starting Line, the Finish Line, Mandatory Stops, and specified cities,</a:t>
            </a:r>
            <a:br>
              <a:rPr lang="en-US" sz="3200" dirty="0">
                <a:effectLst/>
                <a:latin typeface="Arial" panose="020B0604020202020204" pitchFamily="34" charset="0"/>
                <a:ea typeface="Symbol" panose="05050102010706020507" pitchFamily="18" charset="2"/>
                <a:cs typeface="Arial" panose="020B0604020202020204" pitchFamily="34" charset="0"/>
              </a:rPr>
            </a:br>
            <a:r>
              <a:rPr lang="en-US" sz="3200" u="sng" dirty="0">
                <a:effectLst/>
                <a:latin typeface="Arial" panose="020B0604020202020204" pitchFamily="34" charset="0"/>
                <a:ea typeface="Symbol" panose="05050102010706020507" pitchFamily="18" charset="2"/>
                <a:cs typeface="Arial" panose="020B0604020202020204" pitchFamily="34" charset="0"/>
              </a:rPr>
              <a:t>unless this is part of your driving strategy</a:t>
            </a:r>
            <a:r>
              <a:rPr lang="en-US" sz="3200" dirty="0">
                <a:effectLst/>
                <a:latin typeface="Arial" panose="020B0604020202020204" pitchFamily="34" charset="0"/>
                <a:ea typeface="Symbol" panose="05050102010706020507" pitchFamily="18" charset="2"/>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67057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C739B-A561-1651-D3DF-8BF7A4A9CF49}"/>
              </a:ext>
            </a:extLst>
          </p:cNvPr>
          <p:cNvSpPr>
            <a:spLocks noGrp="1"/>
          </p:cNvSpPr>
          <p:nvPr>
            <p:ph type="title"/>
          </p:nvPr>
        </p:nvSpPr>
        <p:spPr>
          <a:xfrm>
            <a:off x="457200" y="274638"/>
            <a:ext cx="8229600" cy="5973762"/>
          </a:xfrm>
        </p:spPr>
        <p:txBody>
          <a:bodyPr>
            <a:normAutofit fontScale="90000"/>
          </a:bodyPr>
          <a:lstStyle/>
          <a:p>
            <a:br>
              <a:rPr lang="en-US" sz="3200" b="1" dirty="0">
                <a:effectLst/>
                <a:latin typeface="Arial" panose="020B0604020202020204" pitchFamily="34" charset="0"/>
                <a:ea typeface="Arial" panose="020B0604020202020204" pitchFamily="34" charset="0"/>
                <a:cs typeface="Arial" panose="020B0604020202020204" pitchFamily="34" charset="0"/>
              </a:rPr>
            </a:br>
            <a:r>
              <a:rPr lang="x-none" sz="3200" b="1" dirty="0">
                <a:effectLst/>
                <a:latin typeface="Arial" panose="020B0604020202020204" pitchFamily="34" charset="0"/>
                <a:ea typeface="Arial" panose="020B0604020202020204" pitchFamily="34" charset="0"/>
                <a:cs typeface="Arial" panose="020B0604020202020204" pitchFamily="34" charset="0"/>
              </a:rPr>
              <a:t>Traffic Violations</a:t>
            </a:r>
            <a:r>
              <a:rPr lang="x-none" sz="3200" dirty="0">
                <a:effectLst/>
                <a:latin typeface="Arial" panose="020B0604020202020204" pitchFamily="34" charset="0"/>
                <a:ea typeface="Arial" panose="020B0604020202020204" pitchFamily="34" charset="0"/>
                <a:cs typeface="Arial" panose="020B0604020202020204" pitchFamily="34" charset="0"/>
              </a:rPr>
              <a:t> – Any team committing a traffic violation will be penalized.  </a:t>
            </a:r>
            <a:br>
              <a:rPr lang="en-US" sz="3200" dirty="0">
                <a:effectLst/>
                <a:latin typeface="Arial" panose="020B0604020202020204" pitchFamily="34" charset="0"/>
                <a:ea typeface="Arial" panose="020B0604020202020204" pitchFamily="34" charset="0"/>
                <a:cs typeface="Arial" panose="020B0604020202020204" pitchFamily="34" charset="0"/>
              </a:rPr>
            </a:br>
            <a:br>
              <a:rPr lang="en-US" sz="3200" dirty="0">
                <a:effectLst/>
                <a:latin typeface="Arial" panose="020B0604020202020204" pitchFamily="34" charset="0"/>
                <a:ea typeface="Arial" panose="020B0604020202020204" pitchFamily="34" charset="0"/>
                <a:cs typeface="Arial" panose="020B0604020202020204" pitchFamily="34" charset="0"/>
              </a:rPr>
            </a:br>
            <a:r>
              <a:rPr lang="x-none" sz="3200" dirty="0">
                <a:effectLst/>
                <a:latin typeface="Arial" panose="020B0604020202020204" pitchFamily="34" charset="0"/>
                <a:ea typeface="Arial" panose="020B0604020202020204" pitchFamily="34" charset="0"/>
                <a:cs typeface="Arial" panose="020B0604020202020204" pitchFamily="34" charset="0"/>
              </a:rPr>
              <a:t>All non-moving traffic violations will result in a 2.5 mile penalty.  </a:t>
            </a:r>
            <a:br>
              <a:rPr lang="en-US" sz="3200" dirty="0">
                <a:effectLst/>
                <a:latin typeface="Arial" panose="020B0604020202020204" pitchFamily="34" charset="0"/>
                <a:ea typeface="Arial" panose="020B0604020202020204" pitchFamily="34" charset="0"/>
                <a:cs typeface="Arial" panose="020B0604020202020204" pitchFamily="34" charset="0"/>
              </a:rPr>
            </a:br>
            <a:br>
              <a:rPr lang="en-US" sz="3200" dirty="0">
                <a:effectLst/>
                <a:latin typeface="Arial" panose="020B0604020202020204" pitchFamily="34" charset="0"/>
                <a:ea typeface="Arial" panose="020B0604020202020204" pitchFamily="34" charset="0"/>
                <a:cs typeface="Arial" panose="020B0604020202020204" pitchFamily="34" charset="0"/>
              </a:rPr>
            </a:br>
            <a:r>
              <a:rPr lang="x-none" sz="3200" dirty="0">
                <a:effectLst/>
                <a:latin typeface="Arial" panose="020B0604020202020204" pitchFamily="34" charset="0"/>
                <a:ea typeface="Arial" panose="020B0604020202020204" pitchFamily="34" charset="0"/>
                <a:cs typeface="Arial" panose="020B0604020202020204" pitchFamily="34" charset="0"/>
              </a:rPr>
              <a:t>A moving traffic violation will result in a penalty ranging from 5 miles to disqualification.  </a:t>
            </a:r>
            <a:br>
              <a:rPr lang="en-US" sz="3200" dirty="0">
                <a:effectLst/>
                <a:latin typeface="Arial" panose="020B0604020202020204" pitchFamily="34" charset="0"/>
                <a:ea typeface="Arial" panose="020B0604020202020204" pitchFamily="34" charset="0"/>
                <a:cs typeface="Arial" panose="020B0604020202020204" pitchFamily="34" charset="0"/>
              </a:rPr>
            </a:br>
            <a:br>
              <a:rPr lang="en-US" sz="3200" dirty="0">
                <a:effectLst/>
                <a:latin typeface="Arial" panose="020B0604020202020204" pitchFamily="34" charset="0"/>
                <a:ea typeface="Arial" panose="020B0604020202020204" pitchFamily="34" charset="0"/>
                <a:cs typeface="Arial" panose="020B0604020202020204" pitchFamily="34" charset="0"/>
              </a:rPr>
            </a:br>
            <a:r>
              <a:rPr lang="x-none" sz="3200" dirty="0">
                <a:effectLst/>
                <a:latin typeface="Arial" panose="020B0604020202020204" pitchFamily="34" charset="0"/>
                <a:ea typeface="Arial" panose="020B0604020202020204" pitchFamily="34" charset="0"/>
                <a:cs typeface="Arial" panose="020B0604020202020204" pitchFamily="34" charset="0"/>
              </a:rPr>
              <a:t>Any driver who commits two moving violations over the course of the event will be disqualified to drive.</a:t>
            </a:r>
            <a:br>
              <a:rPr lang="en-US" sz="3200" dirty="0">
                <a:effectLst/>
                <a:latin typeface="Arial" panose="020B0604020202020204" pitchFamily="34" charset="0"/>
                <a:ea typeface="Arial" panose="020B0604020202020204" pitchFamily="34" charset="0"/>
                <a:cs typeface="Times New Roman" panose="02020603050405020304" pitchFamily="18" charset="0"/>
              </a:rPr>
            </a:br>
            <a:endParaRPr lang="en-US" sz="3200" dirty="0"/>
          </a:p>
        </p:txBody>
      </p:sp>
    </p:spTree>
    <p:extLst>
      <p:ext uri="{BB962C8B-B14F-4D97-AF65-F5344CB8AC3E}">
        <p14:creationId xmlns:p14="http://schemas.microsoft.com/office/powerpoint/2010/main" val="5073353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0EE9D-F033-9CDC-75F8-121E5EE7D015}"/>
              </a:ext>
            </a:extLst>
          </p:cNvPr>
          <p:cNvSpPr>
            <a:spLocks noGrp="1"/>
          </p:cNvSpPr>
          <p:nvPr>
            <p:ph type="title"/>
          </p:nvPr>
        </p:nvSpPr>
        <p:spPr>
          <a:xfrm>
            <a:off x="457200" y="274638"/>
            <a:ext cx="8229600" cy="6126162"/>
          </a:xfrm>
        </p:spPr>
        <p:txBody>
          <a:bodyPr>
            <a:normAutofit fontScale="90000"/>
          </a:bodyPr>
          <a:lstStyle/>
          <a:p>
            <a:br>
              <a:rPr lang="en-US" sz="3600" dirty="0">
                <a:effectLst/>
                <a:latin typeface="Arial" panose="020B0604020202020204" pitchFamily="34" charset="0"/>
                <a:ea typeface="Arial" panose="020B0604020202020204" pitchFamily="34" charset="0"/>
                <a:cs typeface="Arial" panose="020B0604020202020204" pitchFamily="34" charset="0"/>
              </a:rPr>
            </a:br>
            <a:br>
              <a:rPr lang="en-US" sz="3600" dirty="0">
                <a:effectLst/>
                <a:latin typeface="Arial" panose="020B0604020202020204" pitchFamily="34" charset="0"/>
                <a:ea typeface="Arial" panose="020B0604020202020204" pitchFamily="34" charset="0"/>
                <a:cs typeface="Arial" panose="020B0604020202020204" pitchFamily="34" charset="0"/>
              </a:rPr>
            </a:br>
            <a:br>
              <a:rPr lang="en-US" sz="3600" dirty="0">
                <a:effectLst/>
                <a:latin typeface="Arial" panose="020B0604020202020204" pitchFamily="34" charset="0"/>
                <a:ea typeface="Arial" panose="020B0604020202020204" pitchFamily="34" charset="0"/>
                <a:cs typeface="Arial" panose="020B0604020202020204" pitchFamily="34" charset="0"/>
              </a:rPr>
            </a:br>
            <a:br>
              <a:rPr lang="en-US" sz="3600" dirty="0">
                <a:effectLst/>
                <a:latin typeface="Arial" panose="020B0604020202020204" pitchFamily="34" charset="0"/>
                <a:ea typeface="Arial" panose="020B0604020202020204" pitchFamily="34" charset="0"/>
                <a:cs typeface="Arial" panose="020B0604020202020204" pitchFamily="34" charset="0"/>
              </a:rPr>
            </a:br>
            <a:br>
              <a:rPr lang="en-US" sz="3600" dirty="0">
                <a:effectLst/>
                <a:latin typeface="Arial" panose="020B0604020202020204" pitchFamily="34" charset="0"/>
                <a:ea typeface="Arial" panose="020B0604020202020204" pitchFamily="34" charset="0"/>
                <a:cs typeface="Arial" panose="020B0604020202020204" pitchFamily="34" charset="0"/>
              </a:rPr>
            </a:br>
            <a:br>
              <a:rPr lang="en-US" sz="3600" dirty="0">
                <a:effectLst/>
                <a:latin typeface="Arial" panose="020B0604020202020204" pitchFamily="34" charset="0"/>
                <a:ea typeface="Arial" panose="020B0604020202020204" pitchFamily="34" charset="0"/>
                <a:cs typeface="Arial" panose="020B0604020202020204" pitchFamily="34" charset="0"/>
              </a:rPr>
            </a:br>
            <a:br>
              <a:rPr lang="en-US" sz="3600" dirty="0">
                <a:effectLst/>
                <a:latin typeface="Arial" panose="020B0604020202020204" pitchFamily="34" charset="0"/>
                <a:ea typeface="Arial" panose="020B0604020202020204" pitchFamily="34" charset="0"/>
                <a:cs typeface="Arial" panose="020B0604020202020204" pitchFamily="34" charset="0"/>
              </a:rPr>
            </a:br>
            <a:br>
              <a:rPr lang="en-US" sz="3600" dirty="0">
                <a:effectLst/>
                <a:latin typeface="Arial" panose="020B0604020202020204" pitchFamily="34" charset="0"/>
                <a:ea typeface="Arial" panose="020B0604020202020204" pitchFamily="34" charset="0"/>
                <a:cs typeface="Arial" panose="020B0604020202020204" pitchFamily="34" charset="0"/>
              </a:rPr>
            </a:br>
            <a:br>
              <a:rPr lang="en-US" sz="3600" dirty="0">
                <a:effectLst/>
                <a:latin typeface="Arial" panose="020B0604020202020204" pitchFamily="34" charset="0"/>
                <a:ea typeface="Arial" panose="020B0604020202020204" pitchFamily="34" charset="0"/>
                <a:cs typeface="Arial" panose="020B0604020202020204" pitchFamily="34" charset="0"/>
              </a:rPr>
            </a:br>
            <a:r>
              <a:rPr lang="x-none" sz="3600" dirty="0">
                <a:effectLst/>
                <a:latin typeface="Arial" panose="020B0604020202020204" pitchFamily="34" charset="0"/>
                <a:ea typeface="Arial" panose="020B0604020202020204" pitchFamily="34" charset="0"/>
                <a:cs typeface="Arial" panose="020B0604020202020204" pitchFamily="34" charset="0"/>
              </a:rPr>
              <a:t>Failure to attend a </a:t>
            </a:r>
            <a:r>
              <a:rPr lang="en-US" sz="3600" dirty="0">
                <a:effectLst/>
                <a:latin typeface="Arial" panose="020B0604020202020204" pitchFamily="34" charset="0"/>
                <a:ea typeface="Arial" panose="020B0604020202020204" pitchFamily="34" charset="0"/>
                <a:cs typeface="Arial" panose="020B0604020202020204" pitchFamily="34" charset="0"/>
              </a:rPr>
              <a:t>Teams</a:t>
            </a:r>
            <a:r>
              <a:rPr lang="x-none" sz="3600" dirty="0">
                <a:effectLst/>
                <a:latin typeface="Arial" panose="020B0604020202020204" pitchFamily="34" charset="0"/>
                <a:ea typeface="Arial" panose="020B0604020202020204" pitchFamily="34" charset="0"/>
                <a:cs typeface="Arial" panose="020B0604020202020204" pitchFamily="34" charset="0"/>
              </a:rPr>
              <a:t> </a:t>
            </a:r>
            <a:r>
              <a:rPr lang="en-US" sz="3600" dirty="0">
                <a:effectLst/>
                <a:latin typeface="Arial" panose="020B0604020202020204" pitchFamily="34" charset="0"/>
                <a:ea typeface="Arial" panose="020B0604020202020204" pitchFamily="34" charset="0"/>
                <a:cs typeface="Arial" panose="020B0604020202020204" pitchFamily="34" charset="0"/>
              </a:rPr>
              <a:t>M</a:t>
            </a:r>
            <a:r>
              <a:rPr lang="x-none" sz="3600" dirty="0">
                <a:effectLst/>
                <a:latin typeface="Arial" panose="020B0604020202020204" pitchFamily="34" charset="0"/>
                <a:ea typeface="Arial" panose="020B0604020202020204" pitchFamily="34" charset="0"/>
                <a:cs typeface="Arial" panose="020B0604020202020204" pitchFamily="34" charset="0"/>
              </a:rPr>
              <a:t>eeting each day will incur a </a:t>
            </a:r>
            <a:r>
              <a:rPr lang="x-none" sz="3600" u="sng" dirty="0">
                <a:effectLst/>
                <a:latin typeface="Arial" panose="020B0604020202020204" pitchFamily="34" charset="0"/>
                <a:ea typeface="Arial" panose="020B0604020202020204" pitchFamily="34" charset="0"/>
                <a:cs typeface="Arial" panose="020B0604020202020204" pitchFamily="34" charset="0"/>
              </a:rPr>
              <a:t>10 mile penalty</a:t>
            </a:r>
            <a:r>
              <a:rPr lang="x-none" sz="3600" dirty="0">
                <a:effectLst/>
                <a:latin typeface="Arial" panose="020B0604020202020204" pitchFamily="34" charset="0"/>
                <a:ea typeface="Arial" panose="020B0604020202020204" pitchFamily="34" charset="0"/>
                <a:cs typeface="Arial" panose="020B0604020202020204" pitchFamily="34" charset="0"/>
              </a:rPr>
              <a:t>.</a:t>
            </a:r>
            <a:br>
              <a:rPr lang="en-US" sz="3600" dirty="0">
                <a:effectLst/>
                <a:latin typeface="Arial" panose="020B0604020202020204" pitchFamily="34" charset="0"/>
                <a:ea typeface="Arial" panose="020B0604020202020204" pitchFamily="34" charset="0"/>
                <a:cs typeface="Times New Roman" panose="02020603050405020304" pitchFamily="18" charset="0"/>
              </a:rPr>
            </a:br>
            <a:endParaRPr lang="en-US" sz="3600" dirty="0"/>
          </a:p>
        </p:txBody>
      </p:sp>
      <p:pic>
        <p:nvPicPr>
          <p:cNvPr id="4" name="Picture 3" descr="A group of people in orange vests&#10;&#10;AI-generated content may be incorrect.">
            <a:extLst>
              <a:ext uri="{FF2B5EF4-FFF2-40B4-BE49-F238E27FC236}">
                <a16:creationId xmlns:a16="http://schemas.microsoft.com/office/drawing/2014/main" id="{C75F8EE0-86FA-578A-60DD-F2E5DDFA10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278" y="457200"/>
            <a:ext cx="7123444" cy="4321556"/>
          </a:xfrm>
          <a:prstGeom prst="rect">
            <a:avLst/>
          </a:prstGeom>
        </p:spPr>
      </p:pic>
    </p:spTree>
    <p:extLst>
      <p:ext uri="{BB962C8B-B14F-4D97-AF65-F5344CB8AC3E}">
        <p14:creationId xmlns:p14="http://schemas.microsoft.com/office/powerpoint/2010/main" val="226432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47439-B1B3-932B-3D6A-47222D578EE3}"/>
              </a:ext>
            </a:extLst>
          </p:cNvPr>
          <p:cNvSpPr>
            <a:spLocks noGrp="1"/>
          </p:cNvSpPr>
          <p:nvPr>
            <p:ph type="title"/>
          </p:nvPr>
        </p:nvSpPr>
        <p:spPr>
          <a:xfrm>
            <a:off x="457200" y="274638"/>
            <a:ext cx="8229600" cy="6049962"/>
          </a:xfrm>
        </p:spPr>
        <p:txBody>
          <a:bodyPr/>
          <a:lstStyle/>
          <a:p>
            <a:r>
              <a:rPr lang="en-US" sz="3600" b="1" dirty="0">
                <a:effectLst/>
                <a:latin typeface="Arial" panose="020B0604020202020204" pitchFamily="34" charset="0"/>
                <a:ea typeface="Symbol" panose="05050102010706020507" pitchFamily="18" charset="2"/>
                <a:cs typeface="Arial" panose="020B0604020202020204" pitchFamily="34" charset="0"/>
              </a:rPr>
              <a:t>Conduct</a:t>
            </a:r>
            <a:r>
              <a:rPr lang="en-US" sz="3600" dirty="0">
                <a:effectLst/>
                <a:latin typeface="Arial" panose="020B0604020202020204" pitchFamily="34" charset="0"/>
                <a:ea typeface="Symbol" panose="05050102010706020507" pitchFamily="18" charset="2"/>
                <a:cs typeface="Arial" panose="020B0604020202020204" pitchFamily="34" charset="0"/>
              </a:rPr>
              <a:t> – An event official may assess penalties ranging from 2.5 miles to disqualification for improper or un-sportsman-like conduct</a:t>
            </a:r>
            <a:r>
              <a:rPr lang="en-US" sz="1800" dirty="0">
                <a:effectLst/>
                <a:latin typeface="Times New Roman" panose="02020603050405020304" pitchFamily="18" charset="0"/>
                <a:ea typeface="Symbol" panose="05050102010706020507" pitchFamily="18" charset="2"/>
                <a:cs typeface="Arial" panose="020B0604020202020204" pitchFamily="34" charset="0"/>
              </a:rPr>
              <a:t>.</a:t>
            </a:r>
            <a:endParaRPr lang="en-US" dirty="0"/>
          </a:p>
        </p:txBody>
      </p:sp>
    </p:spTree>
    <p:extLst>
      <p:ext uri="{BB962C8B-B14F-4D97-AF65-F5344CB8AC3E}">
        <p14:creationId xmlns:p14="http://schemas.microsoft.com/office/powerpoint/2010/main" val="2860955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70379-3577-EDD9-B3DC-A2C37B0D1FDE}"/>
              </a:ext>
            </a:extLst>
          </p:cNvPr>
          <p:cNvSpPr>
            <a:spLocks noGrp="1"/>
          </p:cNvSpPr>
          <p:nvPr>
            <p:ph type="title"/>
          </p:nvPr>
        </p:nvSpPr>
        <p:spPr>
          <a:xfrm>
            <a:off x="457200" y="274638"/>
            <a:ext cx="8229600" cy="5821362"/>
          </a:xfrm>
        </p:spPr>
        <p:txBody>
          <a:bodyPr>
            <a:normAutofit/>
          </a:bodyPr>
          <a:lstStyle/>
          <a:p>
            <a:br>
              <a:rPr lang="en-US" sz="3600" b="1" dirty="0">
                <a:effectLst/>
                <a:latin typeface="Arial" panose="020B0604020202020204" pitchFamily="34" charset="0"/>
                <a:ea typeface="Arial" panose="020B0604020202020204" pitchFamily="34" charset="0"/>
                <a:cs typeface="Arial" panose="020B0604020202020204" pitchFamily="34" charset="0"/>
              </a:rPr>
            </a:br>
            <a:r>
              <a:rPr lang="x-none" sz="3600" b="1" dirty="0">
                <a:effectLst/>
                <a:latin typeface="Arial" panose="020B0604020202020204" pitchFamily="34" charset="0"/>
                <a:ea typeface="Arial" panose="020B0604020202020204" pitchFamily="34" charset="0"/>
                <a:cs typeface="Arial" panose="020B0604020202020204" pitchFamily="34" charset="0"/>
              </a:rPr>
              <a:t>Failure to Secure</a:t>
            </a:r>
            <a:r>
              <a:rPr lang="x-none" sz="3600" dirty="0">
                <a:effectLst/>
                <a:latin typeface="Arial" panose="020B0604020202020204" pitchFamily="34" charset="0"/>
                <a:ea typeface="Arial" panose="020B0604020202020204" pitchFamily="34" charset="0"/>
                <a:cs typeface="Arial" panose="020B0604020202020204" pitchFamily="34" charset="0"/>
              </a:rPr>
              <a:t> – Teams failing to secure loose equipment</a:t>
            </a:r>
            <a:r>
              <a:rPr lang="en-US" sz="3600" dirty="0">
                <a:effectLst/>
                <a:latin typeface="Arial" panose="020B0604020202020204" pitchFamily="34" charset="0"/>
                <a:ea typeface="Arial" panose="020B0604020202020204" pitchFamily="34" charset="0"/>
                <a:cs typeface="Arial" panose="020B0604020202020204" pitchFamily="34" charset="0"/>
              </a:rPr>
              <a:t>, on either the solar car or support vehicles when they are in motion, or onto the track/road</a:t>
            </a:r>
            <a:r>
              <a:rPr lang="x-none" sz="3600" dirty="0">
                <a:effectLst/>
                <a:latin typeface="Arial" panose="020B0604020202020204" pitchFamily="34" charset="0"/>
                <a:ea typeface="Arial" panose="020B0604020202020204" pitchFamily="34" charset="0"/>
                <a:cs typeface="Arial" panose="020B0604020202020204" pitchFamily="34" charset="0"/>
              </a:rPr>
              <a:t> may be penalized up to 5 miles.</a:t>
            </a:r>
            <a:br>
              <a:rPr lang="en-US" sz="3600" dirty="0">
                <a:effectLst/>
                <a:latin typeface="Arial" panose="020B0604020202020204" pitchFamily="34" charset="0"/>
                <a:ea typeface="Arial" panose="020B0604020202020204" pitchFamily="34" charset="0"/>
                <a:cs typeface="Times New Roman" panose="02020603050405020304" pitchFamily="18" charset="0"/>
              </a:rPr>
            </a:br>
            <a:endParaRPr lang="en-US" sz="3600" dirty="0"/>
          </a:p>
        </p:txBody>
      </p:sp>
    </p:spTree>
    <p:extLst>
      <p:ext uri="{BB962C8B-B14F-4D97-AF65-F5344CB8AC3E}">
        <p14:creationId xmlns:p14="http://schemas.microsoft.com/office/powerpoint/2010/main" val="22635126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1B1A4-D07E-5449-0E3E-69BC65BCC4C5}"/>
              </a:ext>
            </a:extLst>
          </p:cNvPr>
          <p:cNvSpPr>
            <a:spLocks noGrp="1"/>
          </p:cNvSpPr>
          <p:nvPr>
            <p:ph type="title"/>
          </p:nvPr>
        </p:nvSpPr>
        <p:spPr>
          <a:xfrm>
            <a:off x="457200" y="274638"/>
            <a:ext cx="8229600" cy="6126162"/>
          </a:xfrm>
        </p:spPr>
        <p:txBody>
          <a:bodyPr/>
          <a:lstStyle/>
          <a:p>
            <a:endParaRPr lang="en-US" dirty="0"/>
          </a:p>
        </p:txBody>
      </p:sp>
      <p:pic>
        <p:nvPicPr>
          <p:cNvPr id="4" name="Picture 3" descr="A group of men wearing safety vests and standing in front of a crowd&#10;&#10;AI-generated content may be incorrect.">
            <a:extLst>
              <a:ext uri="{FF2B5EF4-FFF2-40B4-BE49-F238E27FC236}">
                <a16:creationId xmlns:a16="http://schemas.microsoft.com/office/drawing/2014/main" id="{480CDF57-50C8-95CD-AB0A-4F282AFEB4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195" y="685800"/>
            <a:ext cx="8231610" cy="5486400"/>
          </a:xfrm>
          <a:prstGeom prst="rect">
            <a:avLst/>
          </a:prstGeom>
        </p:spPr>
      </p:pic>
    </p:spTree>
    <p:extLst>
      <p:ext uri="{BB962C8B-B14F-4D97-AF65-F5344CB8AC3E}">
        <p14:creationId xmlns:p14="http://schemas.microsoft.com/office/powerpoint/2010/main" val="13567636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32128-2925-CE33-CD59-71E49018B67C}"/>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41DF5C4-04D9-A85D-7B9A-A426F157C2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907" y="685800"/>
            <a:ext cx="8376183" cy="5486400"/>
          </a:xfrm>
          <a:prstGeom prst="rect">
            <a:avLst/>
          </a:prstGeom>
        </p:spPr>
      </p:pic>
    </p:spTree>
    <p:extLst>
      <p:ext uri="{BB962C8B-B14F-4D97-AF65-F5344CB8AC3E}">
        <p14:creationId xmlns:p14="http://schemas.microsoft.com/office/powerpoint/2010/main" val="10794314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2951E-176B-C1BA-3D60-5B65B7C8657B}"/>
              </a:ext>
            </a:extLst>
          </p:cNvPr>
          <p:cNvSpPr>
            <a:spLocks noGrp="1"/>
          </p:cNvSpPr>
          <p:nvPr>
            <p:ph type="title"/>
          </p:nvPr>
        </p:nvSpPr>
        <p:spPr>
          <a:xfrm>
            <a:off x="457200" y="274638"/>
            <a:ext cx="8229600" cy="6202362"/>
          </a:xfrm>
        </p:spPr>
        <p:txBody>
          <a:bodyPr/>
          <a:lstStyle/>
          <a:p>
            <a:pPr algn="l"/>
            <a:r>
              <a:rPr lang="en-US" dirty="0"/>
              <a:t>Maybe most importantly, put 500 miles on your solar car before you get to the Race.</a:t>
            </a:r>
            <a:br>
              <a:rPr lang="en-US" dirty="0"/>
            </a:br>
            <a:br>
              <a:rPr lang="en-US" dirty="0"/>
            </a:br>
            <a:r>
              <a:rPr lang="en-US" b="1" dirty="0">
                <a:solidFill>
                  <a:srgbClr val="FF0000"/>
                </a:solidFill>
              </a:rPr>
              <a:t>You must have a strategy to handle mountains.  Be sure you practice driving in MOUNTAINS.</a:t>
            </a:r>
          </a:p>
        </p:txBody>
      </p:sp>
    </p:spTree>
    <p:extLst>
      <p:ext uri="{BB962C8B-B14F-4D97-AF65-F5344CB8AC3E}">
        <p14:creationId xmlns:p14="http://schemas.microsoft.com/office/powerpoint/2010/main" val="25095152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BD9D1-61D6-4837-6EB7-F7A034A4A016}"/>
              </a:ext>
            </a:extLst>
          </p:cNvPr>
          <p:cNvSpPr>
            <a:spLocks noGrp="1"/>
          </p:cNvSpPr>
          <p:nvPr>
            <p:ph type="title"/>
          </p:nvPr>
        </p:nvSpPr>
        <p:spPr>
          <a:xfrm>
            <a:off x="381000" y="838200"/>
            <a:ext cx="8229600" cy="4876800"/>
          </a:xfrm>
        </p:spPr>
        <p:txBody>
          <a:bodyPr>
            <a:normAutofit/>
          </a:bodyPr>
          <a:lstStyle/>
          <a:p>
            <a:pPr algn="l"/>
            <a:r>
              <a:rPr lang="en-US" sz="5400" b="1" dirty="0"/>
              <a:t>You expect this kind of terrain . . . </a:t>
            </a:r>
          </a:p>
        </p:txBody>
      </p:sp>
    </p:spTree>
    <p:extLst>
      <p:ext uri="{BB962C8B-B14F-4D97-AF65-F5344CB8AC3E}">
        <p14:creationId xmlns:p14="http://schemas.microsoft.com/office/powerpoint/2010/main" val="4135095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4525963"/>
          </a:xfrm>
        </p:spPr>
        <p:txBody>
          <a:bodyPr/>
          <a:lstStyle/>
          <a:p>
            <a:pPr lvl="0" hangingPunct="0"/>
            <a:r>
              <a:rPr lang="en-US" sz="3600" dirty="0">
                <a:solidFill>
                  <a:prstClr val="black"/>
                </a:solidFill>
              </a:rPr>
              <a:t>Keep your judge informed about your plans.  A question asked before you do something “unwise” is always better than a penalty. </a:t>
            </a:r>
          </a:p>
          <a:p>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2752623"/>
            <a:ext cx="5943600" cy="3403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23099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AAEBD-9B2E-EBC0-0220-951D8D25F6EA}"/>
              </a:ext>
            </a:extLst>
          </p:cNvPr>
          <p:cNvSpPr>
            <a:spLocks noGrp="1"/>
          </p:cNvSpPr>
          <p:nvPr>
            <p:ph type="title"/>
          </p:nvPr>
        </p:nvSpPr>
        <p:spPr/>
        <p:txBody>
          <a:bodyPr/>
          <a:lstStyle/>
          <a:p>
            <a:endParaRPr lang="en-US"/>
          </a:p>
        </p:txBody>
      </p:sp>
      <p:pic>
        <p:nvPicPr>
          <p:cNvPr id="4" name="Picture 3" descr="A sign on the road&#10;&#10;AI-generated content may be incorrect.">
            <a:extLst>
              <a:ext uri="{FF2B5EF4-FFF2-40B4-BE49-F238E27FC236}">
                <a16:creationId xmlns:a16="http://schemas.microsoft.com/office/drawing/2014/main" id="{88F7FABB-56CF-A838-9717-FFC60505F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672" y="427482"/>
            <a:ext cx="8229600" cy="5973318"/>
          </a:xfrm>
          <a:prstGeom prst="rect">
            <a:avLst/>
          </a:prstGeom>
        </p:spPr>
      </p:pic>
    </p:spTree>
    <p:extLst>
      <p:ext uri="{BB962C8B-B14F-4D97-AF65-F5344CB8AC3E}">
        <p14:creationId xmlns:p14="http://schemas.microsoft.com/office/powerpoint/2010/main" val="40084941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1B615-1AFA-A636-9AF0-B7236D4EE4AF}"/>
              </a:ext>
            </a:extLst>
          </p:cNvPr>
          <p:cNvSpPr>
            <a:spLocks noGrp="1"/>
          </p:cNvSpPr>
          <p:nvPr>
            <p:ph type="title"/>
          </p:nvPr>
        </p:nvSpPr>
        <p:spPr>
          <a:xfrm>
            <a:off x="457200" y="274638"/>
            <a:ext cx="8229600" cy="5973762"/>
          </a:xfrm>
        </p:spPr>
        <p:txBody>
          <a:bodyPr>
            <a:normAutofit/>
          </a:bodyPr>
          <a:lstStyle/>
          <a:p>
            <a:pPr algn="l"/>
            <a:r>
              <a:rPr lang="en-US" sz="5400" b="1" dirty="0"/>
              <a:t>But you have to be prepared for this . . . </a:t>
            </a:r>
          </a:p>
        </p:txBody>
      </p:sp>
    </p:spTree>
    <p:extLst>
      <p:ext uri="{BB962C8B-B14F-4D97-AF65-F5344CB8AC3E}">
        <p14:creationId xmlns:p14="http://schemas.microsoft.com/office/powerpoint/2010/main" val="22444288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73A7D-C8D7-5A3C-7A1D-10F408D47127}"/>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A59254A7-FA76-62F7-8006-EF9F6E737342}"/>
              </a:ext>
            </a:extLst>
          </p:cNvPr>
          <p:cNvPicPr>
            <a:picLocks noChangeAspect="1"/>
          </p:cNvPicPr>
          <p:nvPr/>
        </p:nvPicPr>
        <p:blipFill>
          <a:blip r:embed="rId2"/>
          <a:stretch>
            <a:fillRect/>
          </a:stretch>
        </p:blipFill>
        <p:spPr>
          <a:xfrm>
            <a:off x="1828800" y="0"/>
            <a:ext cx="5486400" cy="6858000"/>
          </a:xfrm>
          <a:prstGeom prst="rect">
            <a:avLst/>
          </a:prstGeom>
        </p:spPr>
      </p:pic>
    </p:spTree>
    <p:extLst>
      <p:ext uri="{BB962C8B-B14F-4D97-AF65-F5344CB8AC3E}">
        <p14:creationId xmlns:p14="http://schemas.microsoft.com/office/powerpoint/2010/main" val="6678761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A6785-BAFB-9D19-5BAD-9727D06F53E0}"/>
              </a:ext>
            </a:extLst>
          </p:cNvPr>
          <p:cNvSpPr>
            <a:spLocks noGrp="1"/>
          </p:cNvSpPr>
          <p:nvPr>
            <p:ph type="title"/>
          </p:nvPr>
        </p:nvSpPr>
        <p:spPr/>
        <p:txBody>
          <a:bodyPr/>
          <a:lstStyle/>
          <a:p>
            <a:endParaRPr lang="en-US"/>
          </a:p>
        </p:txBody>
      </p:sp>
      <p:pic>
        <p:nvPicPr>
          <p:cNvPr id="4" name="Picture 3" descr="A group of people posing for a photo&#10;&#10;AI-generated content may be incorrect.">
            <a:extLst>
              <a:ext uri="{FF2B5EF4-FFF2-40B4-BE49-F238E27FC236}">
                <a16:creationId xmlns:a16="http://schemas.microsoft.com/office/drawing/2014/main" id="{4ABB8277-9F37-8872-63AF-95E1504F3A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302" y="609600"/>
            <a:ext cx="8522898" cy="5791200"/>
          </a:xfrm>
          <a:prstGeom prst="rect">
            <a:avLst/>
          </a:prstGeom>
        </p:spPr>
      </p:pic>
    </p:spTree>
    <p:extLst>
      <p:ext uri="{BB962C8B-B14F-4D97-AF65-F5344CB8AC3E}">
        <p14:creationId xmlns:p14="http://schemas.microsoft.com/office/powerpoint/2010/main" val="2226289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a:bodyPr>
          <a:lstStyle/>
          <a:p>
            <a:pPr lvl="0" hangingPunct="0"/>
            <a:r>
              <a:rPr lang="en-US" sz="3600" b="1" dirty="0"/>
              <a:t>Be on time!  </a:t>
            </a:r>
          </a:p>
          <a:p>
            <a:pPr hangingPunct="0"/>
            <a:r>
              <a:rPr lang="en-US" sz="3600" dirty="0"/>
              <a:t>(1) Be on time for the 8:00 AM Drivers’ Meeting</a:t>
            </a:r>
          </a:p>
          <a:p>
            <a:pPr hangingPunct="0"/>
            <a:r>
              <a:rPr lang="en-US" sz="3600" dirty="0"/>
              <a:t>(2) Be ready to line up your car according to starting order</a:t>
            </a:r>
          </a:p>
          <a:p>
            <a:pPr hangingPunct="0"/>
            <a:r>
              <a:rPr lang="en-US" sz="3600" dirty="0"/>
              <a:t>(3) Be on time for meals  </a:t>
            </a:r>
          </a:p>
          <a:p>
            <a:pPr hangingPunct="0"/>
            <a:r>
              <a:rPr lang="en-US" sz="3600" b="1" i="1" dirty="0"/>
              <a:t>Teams arriving after the stated time in the “Where-to-Be” document are responsible for their own meals</a:t>
            </a:r>
            <a:r>
              <a:rPr lang="en-US" sz="3600" dirty="0"/>
              <a:t>.</a:t>
            </a:r>
          </a:p>
          <a:p>
            <a:pPr marL="0" indent="0">
              <a:buNone/>
            </a:pPr>
            <a:endParaRPr lang="en-US" dirty="0"/>
          </a:p>
        </p:txBody>
      </p:sp>
    </p:spTree>
    <p:extLst>
      <p:ext uri="{BB962C8B-B14F-4D97-AF65-F5344CB8AC3E}">
        <p14:creationId xmlns:p14="http://schemas.microsoft.com/office/powerpoint/2010/main" val="3488499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7562"/>
          </a:xfrm>
        </p:spPr>
        <p:txBody>
          <a:bodyPr/>
          <a:lstStyle/>
          <a:p>
            <a:pPr lvl="0"/>
            <a:br>
              <a:rPr lang="en-US" dirty="0"/>
            </a:br>
            <a:r>
              <a:rPr lang="en-US" dirty="0"/>
              <a:t>Be careful about what you say in public.  Bystanders have been offended by thoughtless comments.  </a:t>
            </a:r>
            <a:br>
              <a:rPr lang="en-US" dirty="0"/>
            </a:br>
            <a:endParaRPr lang="en-US" dirty="0"/>
          </a:p>
        </p:txBody>
      </p:sp>
    </p:spTree>
    <p:extLst>
      <p:ext uri="{BB962C8B-B14F-4D97-AF65-F5344CB8AC3E}">
        <p14:creationId xmlns:p14="http://schemas.microsoft.com/office/powerpoint/2010/main" val="1852215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7562"/>
          </a:xfrm>
        </p:spPr>
        <p:txBody>
          <a:bodyPr>
            <a:normAutofit fontScale="90000"/>
          </a:bodyPr>
          <a:lstStyle/>
          <a:p>
            <a:pPr hangingPunct="0"/>
            <a:r>
              <a:rPr lang="en-US" b="1" i="1" dirty="0"/>
              <a:t>Driving Procedure</a:t>
            </a:r>
            <a:br>
              <a:rPr lang="en-US" dirty="0"/>
            </a:br>
            <a:r>
              <a:rPr lang="en-US" dirty="0"/>
              <a:t>Be sure to take part in all Lunch Stops, Rest Stops, and Displays.  If racing instructions indicate that solar cars will be driving into a Lunch Stop or Rest Stop, do your best to </a:t>
            </a:r>
            <a:r>
              <a:rPr lang="en-US" u="sng" dirty="0"/>
              <a:t>drive</a:t>
            </a:r>
            <a:r>
              <a:rPr lang="en-US" dirty="0"/>
              <a:t> in to the “stop.”  Visitors rarely get excited seeing a solar car on a trailer</a:t>
            </a:r>
          </a:p>
        </p:txBody>
      </p:sp>
    </p:spTree>
    <p:extLst>
      <p:ext uri="{BB962C8B-B14F-4D97-AF65-F5344CB8AC3E}">
        <p14:creationId xmlns:p14="http://schemas.microsoft.com/office/powerpoint/2010/main" val="567294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F8F1B-D93F-B54C-B38B-D616212E6EA3}"/>
              </a:ext>
            </a:extLst>
          </p:cNvPr>
          <p:cNvSpPr>
            <a:spLocks noGrp="1"/>
          </p:cNvSpPr>
          <p:nvPr>
            <p:ph type="title"/>
          </p:nvPr>
        </p:nvSpPr>
        <p:spPr>
          <a:xfrm>
            <a:off x="457200" y="274638"/>
            <a:ext cx="8229600" cy="6126162"/>
          </a:xfrm>
        </p:spPr>
        <p:txBody>
          <a:bodyPr>
            <a:normAutofit/>
          </a:bodyPr>
          <a:lstStyle/>
          <a:p>
            <a:pPr marL="342900" marR="0" lvl="0" indent="-342900" hangingPunct="0">
              <a:spcBef>
                <a:spcPts val="0"/>
              </a:spcBef>
              <a:spcAft>
                <a:spcPts val="0"/>
              </a:spcAft>
            </a:pPr>
            <a:r>
              <a:rPr lang="en-US" sz="3200" dirty="0">
                <a:effectLst/>
                <a:latin typeface="Arial" panose="020B0604020202020204" pitchFamily="34" charset="0"/>
                <a:ea typeface="Times New Roman" panose="02020603050405020304" pitchFamily="18" charset="0"/>
                <a:cs typeface="Arial" panose="020B0604020202020204" pitchFamily="34" charset="0"/>
              </a:rPr>
              <a:t>Teams will drive from 9:00 AM to 5:00 PM, or as directed in the </a:t>
            </a:r>
            <a:br>
              <a:rPr lang="en-US" sz="3200" dirty="0">
                <a:effectLst/>
                <a:latin typeface="Arial" panose="020B0604020202020204" pitchFamily="34" charset="0"/>
                <a:ea typeface="Times New Roman" panose="02020603050405020304" pitchFamily="18" charset="0"/>
                <a:cs typeface="Arial" panose="020B0604020202020204" pitchFamily="34" charset="0"/>
              </a:rPr>
            </a:br>
            <a:r>
              <a:rPr lang="en-US" sz="3200" i="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Where-to-Be What-to-Do </a:t>
            </a:r>
            <a:r>
              <a:rPr lang="en-US" sz="3200" dirty="0">
                <a:effectLst/>
                <a:latin typeface="Arial" panose="020B0604020202020204" pitchFamily="34" charset="0"/>
                <a:ea typeface="Times New Roman" panose="02020603050405020304" pitchFamily="18" charset="0"/>
                <a:cs typeface="Arial" panose="020B0604020202020204" pitchFamily="34" charset="0"/>
              </a:rPr>
              <a:t>Document.  </a:t>
            </a:r>
            <a:br>
              <a:rPr lang="en-US" sz="3200" dirty="0">
                <a:effectLst/>
                <a:latin typeface="Arial" panose="020B0604020202020204" pitchFamily="34" charset="0"/>
                <a:ea typeface="Times New Roman" panose="02020603050405020304" pitchFamily="18" charset="0"/>
                <a:cs typeface="Arial" panose="020B0604020202020204" pitchFamily="34" charset="0"/>
              </a:rPr>
            </a:br>
            <a:br>
              <a:rPr lang="en-US" sz="3200" dirty="0">
                <a:effectLst/>
                <a:latin typeface="Arial" panose="020B0604020202020204" pitchFamily="34" charset="0"/>
                <a:ea typeface="Times New Roman" panose="02020603050405020304" pitchFamily="18" charset="0"/>
                <a:cs typeface="Arial" panose="020B0604020202020204" pitchFamily="34" charset="0"/>
              </a:rPr>
            </a:br>
            <a:r>
              <a:rPr lang="en-US" sz="3200" dirty="0">
                <a:effectLst/>
                <a:latin typeface="Arial" panose="020B0604020202020204" pitchFamily="34" charset="0"/>
                <a:ea typeface="Times New Roman" panose="02020603050405020304" pitchFamily="18" charset="0"/>
                <a:cs typeface="Arial" panose="020B0604020202020204" pitchFamily="34" charset="0"/>
              </a:rPr>
              <a:t>If a team has not reached the “End-of-Race Day” location by 5:00 PM, they must trailer their solar car at the next safe location and drive immediately to the End-of-Race Day location.</a:t>
            </a:r>
            <a:br>
              <a:rPr lang="en-US" sz="3200" dirty="0">
                <a:effectLst/>
                <a:latin typeface="Arial" panose="020B0604020202020204" pitchFamily="34" charset="0"/>
                <a:ea typeface="Times New Roman" panose="02020603050405020304" pitchFamily="18" charset="0"/>
                <a:cs typeface="Times New Roman" panose="02020603050405020304" pitchFamily="18" charset="0"/>
              </a:rPr>
            </a:br>
            <a:endParaRPr lang="en-US" sz="3200" dirty="0"/>
          </a:p>
        </p:txBody>
      </p:sp>
    </p:spTree>
    <p:extLst>
      <p:ext uri="{BB962C8B-B14F-4D97-AF65-F5344CB8AC3E}">
        <p14:creationId xmlns:p14="http://schemas.microsoft.com/office/powerpoint/2010/main" val="2130394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32769-697A-488A-588B-D3AE1373D92E}"/>
              </a:ext>
            </a:extLst>
          </p:cNvPr>
          <p:cNvSpPr>
            <a:spLocks noGrp="1"/>
          </p:cNvSpPr>
          <p:nvPr>
            <p:ph type="title"/>
          </p:nvPr>
        </p:nvSpPr>
        <p:spPr>
          <a:xfrm>
            <a:off x="457200" y="274638"/>
            <a:ext cx="8229600" cy="5745162"/>
          </a:xfrm>
        </p:spPr>
        <p:txBody>
          <a:bodyPr>
            <a:normAutofit/>
          </a:bodyPr>
          <a:lstStyle/>
          <a:p>
            <a:br>
              <a:rPr lang="en-US" sz="4400" dirty="0">
                <a:effectLst/>
                <a:latin typeface="Arial" panose="020B0604020202020204" pitchFamily="34" charset="0"/>
                <a:ea typeface="Times New Roman" panose="02020603050405020304" pitchFamily="18" charset="0"/>
                <a:cs typeface="Arial" panose="020B0604020202020204" pitchFamily="34" charset="0"/>
              </a:rPr>
            </a:br>
            <a:r>
              <a:rPr lang="en-US" sz="4400" dirty="0">
                <a:effectLst/>
                <a:latin typeface="Arial" panose="020B0604020202020204" pitchFamily="34" charset="0"/>
                <a:ea typeface="Times New Roman" panose="02020603050405020304" pitchFamily="18" charset="0"/>
                <a:cs typeface="Arial" panose="020B0604020202020204" pitchFamily="34" charset="0"/>
              </a:rPr>
              <a:t>Cars unable to maintain </a:t>
            </a:r>
            <a:r>
              <a:rPr lang="en-US" sz="44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20 mph </a:t>
            </a:r>
            <a:r>
              <a:rPr lang="en-US" sz="4400" dirty="0">
                <a:effectLst/>
                <a:latin typeface="Arial" panose="020B0604020202020204" pitchFamily="34" charset="0"/>
                <a:ea typeface="Times New Roman" panose="02020603050405020304" pitchFamily="18" charset="0"/>
                <a:cs typeface="Arial" panose="020B0604020202020204" pitchFamily="34" charset="0"/>
              </a:rPr>
              <a:t>will be asked to pull over and charge their batteries, or trailer the solar car.</a:t>
            </a:r>
            <a:br>
              <a:rPr lang="en-US" sz="4400" dirty="0">
                <a:effectLst/>
                <a:latin typeface="Arial" panose="020B0604020202020204" pitchFamily="34" charset="0"/>
                <a:ea typeface="Times New Roman" panose="02020603050405020304" pitchFamily="18" charset="0"/>
                <a:cs typeface="Times New Roman" panose="02020603050405020304" pitchFamily="18" charset="0"/>
              </a:rPr>
            </a:br>
            <a:endParaRPr lang="en-US" dirty="0"/>
          </a:p>
        </p:txBody>
      </p:sp>
    </p:spTree>
    <p:extLst>
      <p:ext uri="{BB962C8B-B14F-4D97-AF65-F5344CB8AC3E}">
        <p14:creationId xmlns:p14="http://schemas.microsoft.com/office/powerpoint/2010/main" val="30446922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355</TotalTime>
  <Words>1585</Words>
  <Application>Microsoft Office PowerPoint</Application>
  <PresentationFormat>On-screen Show (4:3)</PresentationFormat>
  <Paragraphs>41</Paragraphs>
  <Slides>43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Times New Roman</vt:lpstr>
      <vt:lpstr>Office Theme</vt:lpstr>
      <vt:lpstr> Things to Remember  on a cross-country Race </vt:lpstr>
      <vt:lpstr>PowerPoint Presentation</vt:lpstr>
      <vt:lpstr>PowerPoint Presentation</vt:lpstr>
      <vt:lpstr>PowerPoint Presentation</vt:lpstr>
      <vt:lpstr>PowerPoint Presentation</vt:lpstr>
      <vt:lpstr> Be careful about what you say in public.  Bystanders have been offended by thoughtless comments.   </vt:lpstr>
      <vt:lpstr>Driving Procedure Be sure to take part in all Lunch Stops, Rest Stops, and Displays.  If racing instructions indicate that solar cars will be driving into a Lunch Stop or Rest Stop, do your best to drive in to the “stop.”  Visitors rarely get excited seeing a solar car on a trailer</vt:lpstr>
      <vt:lpstr>Teams will drive from 9:00 AM to 5:00 PM, or as directed in the  Where-to-Be What-to-Do Document.    If a team has not reached the “End-of-Race Day” location by 5:00 PM, they must trailer their solar car at the next safe location and drive immediately to the End-of-Race Day location. </vt:lpstr>
      <vt:lpstr> Cars unable to maintain 20 mph will be asked to pull over and charge their batteries, or trailer the solar car. </vt:lpstr>
      <vt:lpstr> Teams should be aware of traffic building up behind the convoy.    If there are 4 or more cars building up behind the convoy, the solar car convoy must safely pull over to the shoulder to let traffic pass.  Texas allows vehicles to drive on the shoulder. </vt:lpstr>
      <vt:lpstr>The Secondary (No. 2) Chase Vehicle needs to travel at least five car lengths behind the Primary Chase Vehicle.  This makes it easier for other vehicles to pass your convoy.   The Secondary Chase Vehicle should not pass another team at the same time as the rest of the Lead Vehicle-Solar Car-Primary Chase Vehicle convoy. </vt:lpstr>
      <vt:lpstr>PowerPoint Presentation</vt:lpstr>
      <vt:lpstr>Passing Pass another solar car with great care.  Remember your vehicles have to pass all the other team’s  vehicles!   Advise your Judge that you intend to pass another solar car!  </vt:lpstr>
      <vt:lpstr> The Primary Chase Vehicle must always stay with the solar car.  Failure to do this will endanger the solar car and driver.     It is crucial that teams closely monitor their driving through intersections.  If a team doesn’t think that the solar car and primary chase vehicle can make it through a light, then don’t do it!  Don’t leave your solar car exposed.   </vt:lpstr>
      <vt:lpstr>PowerPoint Presentation</vt:lpstr>
      <vt:lpstr>Only one vehicle trailer can be part of the Lead Vehicle-Solar Car-Primary Chase Vehicle-Secondary Chase Vehicle convoy.  Other vehicle trailers, including solar charging stations, if not part of the regular convoy, may not travel within one mile of the solar car.</vt:lpstr>
      <vt:lpstr>WARNING LIGHTS Make sure the Lead Car has a significant amber blinking light.  Make sure that each of the two Chase Cars have 4 ECCO lights facing to the rear!</vt:lpstr>
      <vt:lpstr>  Student Conduct Students must conduct themselves properly at all times.  This includes our time at the hotels.   We place great emphasis on good sportsmanship!  Teams are expected to support other solar car teams! </vt:lpstr>
      <vt:lpstr>Safety Issues We have to realize that onlookers, drivers, and media can drive in an unsafe manner to get a better look at a moving solar car.  They are our paparazzi!    Teams need to drive defensively.  Make sure that your Lead Car-Solar Car-Primary Chase Vehicle drive as a “unit.”  Don’t allow an unsafe driver to cut in between the solar car and the First Chase Car.     </vt:lpstr>
      <vt:lpstr>PowerPoint Presentation</vt:lpstr>
      <vt:lpstr>PowerPoint Presentation</vt:lpstr>
      <vt:lpstr>Continually monitor your solar car driver for heat issues.  Rotate your drivers frequently!  Take advantage of Rest/Lunch Stops.   All race participants must wear hats when in the sun.  Drivers must wear closed-toe shoes and have a hat when they get out of the solar car!</vt:lpstr>
      <vt:lpstr>The race recognizes that the ultimate responsibility for driving, team actions, and student conduct rests with the Adviser and/or School Representative.  Having said this, the Race expects teams to follow the safety requests from Race Officials.    If any request appears to be too burdensome, teams are authorized to contact the Race Director for clarification</vt:lpstr>
      <vt:lpstr>    Impound Issues Don’t remove a solar car from the Impound without a judge being present.   Your judge will be checking the following points each race morning: (a) Battery seals and secure connections (b) Driver Communication (c) Brake lights and turn signals (d) Safety Officer has necessary equipment  (e) Chase vehicle lights       </vt:lpstr>
      <vt:lpstr>PowerPoint Presentation</vt:lpstr>
      <vt:lpstr>A Typical Race Day   6:30 AM  Impound Opens [teams meet judge and     get access to solar car]   8:00 AM  Required Teams Meeting at Official Trailer   8:45 AM  Solar Cars are lined up ready for Race Start   9:00 AM  Race Start 10:30 AM  Media or Rest Stop [15 minutes required] 12:30 PM  Lunch Stop [30 minutes required]   2:30 PM  Media or Rest Stop  [15 minutes required]   5:00 PM  Race Day Ends  [trailer solar car if not at     “end-of-race”]   7:00 PM  Meal together with other teams   9:00 PM  Impound begins [no access to solar cars] </vt:lpstr>
      <vt:lpstr>PowerPoint Presentation</vt:lpstr>
      <vt:lpstr>Penalties Any team failing to comply with the regulations will be penalized.    Except for the last day of the event, all penalties will be posted at the Race Trailer by 12:00 PM the following day.  On the last day of the event, penalties will be posted no later than one hour after the finish of the event.  </vt:lpstr>
      <vt:lpstr>Battery Penalties A battery seal broken without official supervision, in a manner that would allow battery access, will result in the assessment of a 60 mile penalty</vt:lpstr>
      <vt:lpstr> Charging  Any team using an alternative means to charge their main solar car batteries during the event (other than utilizing solar energy or regenerative brakes) will be disqualified.    Teams charging supplemental batteries are required to have an event official present to avoid any misunderstandings, and to prevent the application of this severe penalty. </vt:lpstr>
      <vt:lpstr>Failure to Comply  Failure to comply with the mandatory stops during each day of the event will incur a 15 mile penalty for each infraction.    Teams should drive the two miles preceding and following the Starting Line, the Finish Line, Mandatory Stops, and specified cities, unless this is part of your driving strategy.</vt:lpstr>
      <vt:lpstr> Traffic Violations – Any team committing a traffic violation will be penalized.    All non-moving traffic violations will result in a 2.5 mile penalty.    A moving traffic violation will result in a penalty ranging from 5 miles to disqualification.    Any driver who commits two moving violations over the course of the event will be disqualified to drive. </vt:lpstr>
      <vt:lpstr>         Failure to attend a Teams Meeting each day will incur a 10 mile penalty. </vt:lpstr>
      <vt:lpstr>Conduct – An event official may assess penalties ranging from 2.5 miles to disqualification for improper or un-sportsman-like conduct.</vt:lpstr>
      <vt:lpstr> Failure to Secure – Teams failing to secure loose equipment, on either the solar car or support vehicles when they are in motion, or onto the track/road may be penalized up to 5 miles. </vt:lpstr>
      <vt:lpstr>PowerPoint Presentation</vt:lpstr>
      <vt:lpstr>PowerPoint Presentation</vt:lpstr>
      <vt:lpstr>Maybe most importantly, put 500 miles on your solar car before you get to the Race.  You must have a strategy to handle mountains.  Be sure you practice driving in MOUNTAINS.</vt:lpstr>
      <vt:lpstr>You expect this kind of terrain . . . </vt:lpstr>
      <vt:lpstr>PowerPoint Presentation</vt:lpstr>
      <vt:lpstr>But you have to be prepared for this . . .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Things to Remember  on a cross-country Race</dc:title>
  <dc:creator>Lehman Marks</dc:creator>
  <cp:lastModifiedBy>Lehman Marks</cp:lastModifiedBy>
  <cp:revision>36</cp:revision>
  <dcterms:created xsi:type="dcterms:W3CDTF">2016-01-11T21:26:58Z</dcterms:created>
  <dcterms:modified xsi:type="dcterms:W3CDTF">2026-01-11T20:14:13Z</dcterms:modified>
</cp:coreProperties>
</file>